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5" r:id="rId1"/>
    <p:sldMasterId id="2147483856" r:id="rId2"/>
    <p:sldMasterId id="2147483857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Inconsolata" panose="020B0604020202020204" charset="0"/>
      <p:regular r:id="rId33"/>
      <p:bold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Roboto Light" panose="020B0604020202020204" charset="0"/>
      <p:regular r:id="rId39"/>
      <p:bold r:id="rId40"/>
      <p:italic r:id="rId41"/>
      <p:boldItalic r:id="rId42"/>
    </p:embeddedFont>
    <p:embeddedFont>
      <p:font typeface="Roboto Medium" panose="020B0604020202020204" charset="0"/>
      <p:regular r:id="rId43"/>
      <p:bold r:id="rId44"/>
      <p:italic r:id="rId45"/>
      <p:boldItalic r:id="rId46"/>
    </p:embeddedFont>
    <p:embeddedFont>
      <p:font typeface="Roboto Thin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4F5553-18EF-4077-A484-B73B72AF5541}">
  <a:tblStyle styleId="{0B4F5553-18EF-4077-A484-B73B72AF55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102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5723125-Instant-Acces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4406309-Migratio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4f80a3047b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4f80a3047b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g7dedb26f64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7" name="Google Shape;4177;g7dedb26f64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shutterstock_149136494 (computer, switch, router, printer); shutterstock_400856290 (shield/lock)shutterstock_396885847 (network access icon) 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g52be0eb8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5" name="Google Shape;4225;g52be0eb8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shutterstock_149136494 (computer, switch, router, printer); shutterstock_400856290 (shield/lock)shutterstock_396885847 (network access icon) 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Google Shape;4275;g52be0eb80e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6" name="Google Shape;4276;g52be0eb80e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shutterstock_149136494 (computer, switch, router, printer); shutterstock_400856290 (shield/lock)shutterstock_396885847 (network access icon) 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Google Shape;4325;g7dedb26f64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6" name="Google Shape;4326;g7dedb26f64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" sz="9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Beyond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g52be0eb80e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9" name="Google Shape;4339;g52be0eb80e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sources: shutterstock_149136494 (computer, switch, router, printer); shutterstock_400856290 (shield/lock)shutterstock_396885847 (network access icon) 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g52be0eb80e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7" name="Google Shape;4377;g52be0eb80e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g52be0eb80e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4" name="Google Shape;4434;g52be0eb80e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shutterstock_1367319962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g70175e3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7" name="Google Shape;4447;g70175e3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" name="Google Shape;4464;g70175e3f3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5" name="Google Shape;4465;g70175e3f3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9" name="Google Shape;4479;g96b6248bb9_0_2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0" name="Google Shape;4480;g96b6248bb9_0_2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70175e3f3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70175e3f3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7" name="Google Shape;4487;g7dedb26f64_2_2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8" name="Google Shape;4488;g7dedb26f64_2_2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shutterstock_1993681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8" name="Google Shape;4498;g96b6248bb9_0_2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9" name="Google Shape;4499;g96b6248bb9_0_2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7dedb26f64_2_2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7dedb26f64_2_2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" name="Google Shape;4516;g7dedb26f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7" name="Google Shape;4517;g7dedb26f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g96b6248bb9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4" name="Google Shape;4524;g96b6248bb9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g6ef913883a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2" name="Google Shape;4112;g6ef913883a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" sz="9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Sergey Sprenne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g96b6248b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1" name="Google Shape;4121;g96b6248b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"/>
                <a:ea typeface="Roboto"/>
                <a:cs typeface="Roboto"/>
                <a:sym typeface="Roboto"/>
              </a:rPr>
              <a:t>Image source: shutterstock_1278851809</a:t>
            </a:r>
            <a:endParaRPr sz="10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g96b6248bb9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2" name="Google Shape;4132;g96b6248bb9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Roboto"/>
                <a:ea typeface="Roboto"/>
                <a:cs typeface="Roboto"/>
                <a:sym typeface="Roboto"/>
              </a:rPr>
              <a:t>Image source: shutterstock_1278851809</a:t>
            </a:r>
            <a:endParaRPr sz="10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g96b6248bb9_0_1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3" name="Google Shape;4143;g96b6248bb9_0_1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g96b6248bb9_0_2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2" name="Google Shape;4152;g96b6248bb9_0_2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g96b6248bb9_0_2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Google Shape;4161;g96b6248bb9_0_2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908c17ce56_1_2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908c17ce56_1_2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5" name="Google Shape;2025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0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7" name="Google Shape;2027;p10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1" name="Google Shape;2031;p1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2" name="Google Shape;2032;p10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3" name="Google Shape;2033;p10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4" name="Google Shape;2034;p10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35" name="Google Shape;20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6" name="Google Shape;2036;p10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37" name="Google Shape;2037;p10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38" name="Google Shape;2038;p10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pic>
        <p:nvPicPr>
          <p:cNvPr id="2039" name="Google Shape;203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Google Shape;2041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2" name="Google Shape;2042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4" name="Google Shape;204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5" name="Google Shape;2045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46" name="Google Shape;2046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47" name="Google Shape;2047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pic>
        <p:nvPicPr>
          <p:cNvPr id="2048" name="Google Shape;204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4" name="Google Shape;205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5" name="Google Shape;2055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6" name="Google Shape;2056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57" name="Google Shape;2057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pic>
        <p:nvPicPr>
          <p:cNvPr id="2058" name="Google Shape;2058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Google Shape;2061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2" name="Google Shape;2062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3" name="Google Shape;206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4" name="Google Shape;2064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6" name="Google Shape;2066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67" name="Google Shape;2067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68" name="Google Shape;2068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2069" name="Google Shape;2069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72" name="Google Shape;2072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3" name="Google Shape;207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74" name="Google Shape;2074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5" name="Google Shape;2075;p10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76" name="Google Shape;2076;p10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77" name="Google Shape;2077;p10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2078" name="Google Shape;2078;p10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2079" name="Google Shape;207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50" y="944250"/>
            <a:ext cx="2560331" cy="2194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" name="Google Shape;2081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82" name="Google Shape;2082;p11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3" name="Google Shape;208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84" name="Google Shape;2084;p11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85" name="Google Shape;2085;p11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86" name="Google Shape;2086;p11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87" name="Google Shape;2087;p11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 b="1"/>
            </a:lvl9pPr>
          </a:lstStyle>
          <a:p>
            <a:endParaRPr/>
          </a:p>
        </p:txBody>
      </p:sp>
      <p:sp>
        <p:nvSpPr>
          <p:cNvPr id="2088" name="Google Shape;2088;p11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2089" name="Google Shape;2089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1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1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93" name="Google Shape;2093;p111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4" name="Google Shape;2094;p1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02" name="Google Shape;2102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103" name="Google Shape;2103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4" name="Google Shape;2104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5" name="Google Shape;2105;p11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06" name="Google Shape;2106;p11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07" name="Google Shape;2107;p113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" name="Google Shape;2109;p1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11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11" name="Google Shape;2111;p114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12" name="Google Shape;2112;p114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13" name="Google Shape;2113;p11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114" name="Google Shape;2114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5" name="Google Shape;2115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1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17" name="Google Shape;2117;p11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" name="Google Shape;9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1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Google Shape;2120;p11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121" name="Google Shape;2121;p1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23" name="Google Shape;2123;p11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1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27" name="Google Shape;2127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8" name="Google Shape;2128;p11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29" name="Google Shape;2129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130" name="Google Shape;2130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1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32" name="Google Shape;2132;p116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4" name="Google Shape;2134;p1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5" name="Google Shape;2135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6" name="Google Shape;213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11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38" name="Google Shape;2138;p1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139" name="Google Shape;2139;p1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1" name="Google Shape;2141;p11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42" name="Google Shape;2142;p11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43" name="Google Shape;2143;p117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" name="Google Shape;2145;p1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6" name="Google Shape;2146;p1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7" name="Google Shape;2147;p1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48" name="Google Shape;2148;p1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49" name="Google Shape;2149;p118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50" name="Google Shape;2150;p1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1" name="Google Shape;2151;p11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52" name="Google Shape;2152;p11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53" name="Google Shape;2153;p118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Google Shape;2155;p1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7" name="Google Shape;215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19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59" name="Google Shape;2159;p119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60" name="Google Shape;2160;p11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1" name="Google Shape;2161;p11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162" name="Google Shape;2162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119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20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166" name="Google Shape;2166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7" name="Google Shape;2167;p12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68" name="Google Shape;2168;p120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69" name="Google Shape;2169;p120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170" name="Google Shape;2170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172" name="Google Shape;2172;p1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Google Shape;2173;p120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5" name="Google Shape;2175;p1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2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2177" name="Google Shape;2177;p1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9" name="Google Shape;217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Google Shape;2180;p12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81" name="Google Shape;2181;p12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2" name="Google Shape;2182;p12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83" name="Google Shape;2183;p12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84" name="Google Shape;2184;p121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12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87" name="Google Shape;2187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88" name="Google Shape;2188;p1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90" name="Google Shape;2190;p122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191" name="Google Shape;2191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2" name="Google Shape;2192;p12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93" name="Google Shape;2193;p12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94" name="Google Shape;2194;p122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2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7" name="Google Shape;2197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98" name="Google Shape;2198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199" name="Google Shape;2199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0" name="Google Shape;2200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1" name="Google Shape;2201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202" name="Google Shape;2202;p12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203" name="Google Shape;220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4" name="Google Shape;220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5" name="Google Shape;2205;p12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206" name="Google Shape;2206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7" name="Google Shape;2207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8" name="Google Shape;2208;p12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209" name="Google Shape;2209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0" name="Google Shape;2210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p12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212" name="Google Shape;2212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3" name="Google Shape;2213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4" name="Google Shape;2214;p123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15" name="Google Shape;2215;p12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12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3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19" name="Google Shape;2219;p123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20" name="Google Shape;2220;p123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21" name="Google Shape;2221;p123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2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25" name="Google Shape;2225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226" name="Google Shape;2226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7" name="Google Shape;2227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8" name="Google Shape;2228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229" name="Google Shape;2229;p12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0" name="Google Shape;2230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1" name="Google Shape;2231;p1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12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33" name="Google Shape;2233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4" name="Google Shape;2234;p1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12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36" name="Google Shape;2236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7" name="Google Shape;2237;p1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8" name="Google Shape;2238;p12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39" name="Google Shape;2239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0" name="Google Shape;2240;p1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1" name="Google Shape;2241;p12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42" name="Google Shape;2242;p12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4" name="Google Shape;2244;p12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46" name="Google Shape;2246;p12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47" name="Google Shape;2247;p12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248" name="Google Shape;2248;p12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49" name="Google Shape;2249;p1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1" name="Google Shape;2251;p12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12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53" name="Google Shape;2253;p12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6" name="Google Shape;106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0" name="Google Shape;110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57" name="Google Shape;2257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258" name="Google Shape;2258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9" name="Google Shape;2259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0" name="Google Shape;2260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261" name="Google Shape;2261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62" name="Google Shape;2262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4" name="Google Shape;2264;p12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65" name="Google Shape;2265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6" name="Google Shape;2266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7" name="Google Shape;226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8" name="Google Shape;226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9" name="Google Shape;2269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0" name="Google Shape;2270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71" name="Google Shape;227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2" name="Google Shape;227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3" name="Google Shape;2273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4" name="Google Shape;2274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75" name="Google Shape;2275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6" name="Google Shape;2276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7" name="Google Shape;2277;p12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8" name="Google Shape;2278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79" name="Google Shape;227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0" name="Google Shape;228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1" name="Google Shape;2281;p12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2" name="Google Shape;2282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83" name="Google Shape;228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4" name="Google Shape;228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5" name="Google Shape;2285;p125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86" name="Google Shape;2286;p125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87" name="Google Shape;2287;p12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88" name="Google Shape;2288;p125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89" name="Google Shape;2289;p125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90" name="Google Shape;2290;p12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2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94" name="Google Shape;2294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295" name="Google Shape;2295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6" name="Google Shape;2296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7" name="Google Shape;2297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298" name="Google Shape;2298;p12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99" name="Google Shape;2299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1" name="Google Shape;2301;p126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02" name="Google Shape;2302;p12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3" name="Google Shape;2303;p12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304" name="Google Shape;2304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5" name="Google Shape;2305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6" name="Google Shape;2306;p12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7" name="Google Shape;2307;p12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8" name="Google Shape;230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9" name="Google Shape;230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0" name="Google Shape;2310;p12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1" name="Google Shape;2311;p12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12" name="Google Shape;2312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3" name="Google Shape;2313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4" name="Google Shape;2314;p12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5" name="Google Shape;2315;p12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16" name="Google Shape;2316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7" name="Google Shape;2317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8" name="Google Shape;2318;p12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9" name="Google Shape;2319;p12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20" name="Google Shape;2320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1" name="Google Shape;2321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126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23" name="Google Shape;2323;p126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24" name="Google Shape;2324;p12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25" name="Google Shape;2325;p12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26" name="Google Shape;2326;p126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27" name="Google Shape;2327;p126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12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31" name="Google Shape;2331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332" name="Google Shape;2332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3" name="Google Shape;2333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4" name="Google Shape;2334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335" name="Google Shape;2335;p12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36" name="Google Shape;2336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7" name="Google Shape;2337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8" name="Google Shape;2338;p12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39" name="Google Shape;2339;p12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0" name="Google Shape;2340;p12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41" name="Google Shape;2341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2" name="Google Shape;2342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3" name="Google Shape;2343;p127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44" name="Google Shape;2344;p12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5" name="Google Shape;2345;p12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46" name="Google Shape;2346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7" name="Google Shape;2347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8" name="Google Shape;2348;p12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49" name="Google Shape;2349;p12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0" name="Google Shape;2350;p12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51" name="Google Shape;2351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2" name="Google Shape;2352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3" name="Google Shape;2353;p127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54" name="Google Shape;2354;p12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5" name="Google Shape;2355;p12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56" name="Google Shape;2356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7" name="Google Shape;2357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8" name="Google Shape;2358;p127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59" name="Google Shape;2359;p12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0" name="Google Shape;2360;p12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61" name="Google Shape;2361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2" name="Google Shape;2362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12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64" name="Google Shape;2364;p12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5" name="Google Shape;2365;p12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66" name="Google Shape;2366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7" name="Google Shape;2367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8" name="Google Shape;2368;p12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69" name="Google Shape;2369;p127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72" name="Google Shape;2372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373" name="Google Shape;2373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4" name="Google Shape;2374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5" name="Google Shape;2375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76" name="Google Shape;2376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7" name="Google Shape;2377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78" name="Google Shape;2378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9" name="Google Shape;2379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0" name="Google Shape;2380;p12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81" name="Google Shape;2381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2" name="Google Shape;2382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83" name="Google Shape;2383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4" name="Google Shape;2384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5" name="Google Shape;2385;p12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86" name="Google Shape;2386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7" name="Google Shape;2387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88" name="Google Shape;2388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9" name="Google Shape;2389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0" name="Google Shape;2390;p12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91" name="Google Shape;2391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2" name="Google Shape;2392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93" name="Google Shape;2393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4" name="Google Shape;2394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5" name="Google Shape;2395;p12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396" name="Google Shape;2396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7" name="Google Shape;2397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98" name="Google Shape;2398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9" name="Google Shape;2399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0" name="Google Shape;2400;p128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01" name="Google Shape;2401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2" name="Google Shape;2402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03" name="Google Shape;2403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4" name="Google Shape;2404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5" name="Google Shape;2405;p128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06" name="Google Shape;2406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7" name="Google Shape;2407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08" name="Google Shape;2408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9" name="Google Shape;2409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0" name="Google Shape;2410;p128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11" name="Google Shape;2411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2" name="Google Shape;2412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13" name="Google Shape;2413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4" name="Google Shape;2414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5" name="Google Shape;2415;p128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16" name="Google Shape;2416;p128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19" name="Google Shape;2419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420" name="Google Shape;2420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1" name="Google Shape;2421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2" name="Google Shape;2422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23" name="Google Shape;2423;p12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4" name="Google Shape;2424;p12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25" name="Google Shape;242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6" name="Google Shape;242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7" name="Google Shape;2427;p12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28" name="Google Shape;2428;p12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9" name="Google Shape;2429;p12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30" name="Google Shape;243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1" name="Google Shape;243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2" name="Google Shape;2432;p12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33" name="Google Shape;2433;p12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4" name="Google Shape;2434;p12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35" name="Google Shape;243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6" name="Google Shape;243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7" name="Google Shape;2437;p12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38" name="Google Shape;2438;p12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9" name="Google Shape;2439;p12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40" name="Google Shape;244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1" name="Google Shape;244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2" name="Google Shape;2442;p12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43" name="Google Shape;2443;p12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4" name="Google Shape;2444;p12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45" name="Google Shape;244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6" name="Google Shape;244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7" name="Google Shape;2447;p129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48" name="Google Shape;2448;p12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9" name="Google Shape;2449;p12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50" name="Google Shape;245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1" name="Google Shape;245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2" name="Google Shape;2452;p129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3" name="Google Shape;2453;p12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4" name="Google Shape;2454;p12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55" name="Google Shape;2455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6" name="Google Shape;2456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7" name="Google Shape;2457;p12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58" name="Google Shape;2458;p12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9" name="Google Shape;2459;p12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60" name="Google Shape;2460;p1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1" name="Google Shape;2461;p1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2" name="Google Shape;2462;p12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63" name="Google Shape;2463;p129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66" name="Google Shape;2466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467" name="Google Shape;2467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8" name="Google Shape;2468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9" name="Google Shape;2469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470" name="Google Shape;2470;p13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71" name="Google Shape;2471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2" name="Google Shape;2472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3" name="Google Shape;2473;p13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130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475" name="Google Shape;2475;p13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76" name="Google Shape;2476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7" name="Google Shape;2477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8" name="Google Shape;2478;p13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130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480" name="Google Shape;2480;p13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81" name="Google Shape;2481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2" name="Google Shape;2482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3" name="Google Shape;2483;p13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130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85" name="Google Shape;2485;p130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7" name="Google Shape;2487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3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90" name="Google Shape;2490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491" name="Google Shape;2491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2" name="Google Shape;2492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3" name="Google Shape;2493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494" name="Google Shape;2494;p13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95" name="Google Shape;2495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6" name="Google Shape;2496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7" name="Google Shape;2497;p13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98" name="Google Shape;2498;p13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99" name="Google Shape;2499;p13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13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501" name="Google Shape;2501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2" name="Google Shape;2502;p1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3" name="Google Shape;2503;p13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4" name="Google Shape;2504;p13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5" name="Google Shape;2505;p131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08" name="Google Shape;2508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509" name="Google Shape;2509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0" name="Google Shape;2510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1" name="Google Shape;2511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12" name="Google Shape;2512;p13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3" name="Google Shape;2513;p13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13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13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13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13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8" name="Google Shape;2518;p13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9" name="Google Shape;2519;p13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13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13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13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13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4" name="Google Shape;2524;p13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5" name="Google Shape;2525;p13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13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13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8" name="Google Shape;2528;p13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29" name="Google Shape;2529;p13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30" name="Google Shape;2530;p13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31" name="Google Shape;2531;p13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32" name="Google Shape;2532;p132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36" name="Google Shape;2536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537" name="Google Shape;2537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8" name="Google Shape;2538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9" name="Google Shape;2539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0" name="Google Shape;2540;p1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1" name="Google Shape;2541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1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5" name="Google Shape;2545;p1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46" name="Google Shape;2546;p1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547" name="Google Shape;2547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8" name="Google Shape;2548;p1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9" name="Google Shape;2549;p1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0" name="Google Shape;2550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1" name="Google Shape;2551;p133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55" name="Google Shape;2555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556" name="Google Shape;2556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7" name="Google Shape;2557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8" name="Google Shape;2558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59" name="Google Shape;2559;p1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0" name="Google Shape;2560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1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4" name="Google Shape;2564;p1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65" name="Google Shape;2565;p1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566" name="Google Shape;2566;p1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1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8" name="Google Shape;2568;p1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0" name="Google Shape;2570;p13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74" name="Google Shape;2574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575" name="Google Shape;2575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6" name="Google Shape;2576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7" name="Google Shape;2577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78" name="Google Shape;2578;p13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79" name="Google Shape;2579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13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3" name="Google Shape;2583;p13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84" name="Google Shape;2584;p13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585" name="Google Shape;2585;p1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6" name="Google Shape;2586;p1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7" name="Google Shape;2587;p1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8" name="Google Shape;2588;p1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9" name="Google Shape;2589;p13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13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93" name="Google Shape;2593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594" name="Google Shape;2594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5" name="Google Shape;2595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6" name="Google Shape;2596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97" name="Google Shape;2597;p13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98" name="Google Shape;2598;p13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13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13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13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02" name="Google Shape;2602;p13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03" name="Google Shape;2603;p13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604" name="Google Shape;2604;p1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5" name="Google Shape;2605;p1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6" name="Google Shape;2606;p1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7" name="Google Shape;2607;p1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136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12" name="Google Shape;2612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613" name="Google Shape;2613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4" name="Google Shape;2614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5" name="Google Shape;2615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16" name="Google Shape;2616;p1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17" name="Google Shape;2617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1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21" name="Google Shape;2621;p1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22" name="Google Shape;2622;p1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23" name="Google Shape;2623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1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625" name="Google Shape;2625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6" name="Google Shape;2626;p1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8" name="Google Shape;2628;p1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137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34" name="Google Shape;2634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635" name="Google Shape;2635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6" name="Google Shape;2636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7" name="Google Shape;2637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38" name="Google Shape;2638;p1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39" name="Google Shape;2639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1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3" name="Google Shape;2643;p1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4" name="Google Shape;2644;p1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5" name="Google Shape;2645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1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647" name="Google Shape;2647;p1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8" name="Google Shape;2648;p1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9" name="Google Shape;2649;p1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Google Shape;2650;p1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p1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2" name="Google Shape;2652;p138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p13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56" name="Google Shape;2656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657" name="Google Shape;2657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8" name="Google Shape;2658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9" name="Google Shape;2659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0" name="Google Shape;2660;p13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1" name="Google Shape;2661;p13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13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13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13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5" name="Google Shape;2665;p13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6" name="Google Shape;2666;p13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7" name="Google Shape;2667;p13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13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669" name="Google Shape;2669;p1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1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p1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2" name="Google Shape;2672;p1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1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139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14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78" name="Google Shape;2678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679" name="Google Shape;2679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0" name="Google Shape;2680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1" name="Google Shape;2681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82" name="Google Shape;2682;p14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83" name="Google Shape;2683;p14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14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14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14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87" name="Google Shape;2687;p14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88" name="Google Shape;2688;p14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89" name="Google Shape;2689;p14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14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691" name="Google Shape;2691;p1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2" name="Google Shape;2692;p1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3" name="Google Shape;2693;p1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4" name="Google Shape;2694;p1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5" name="Google Shape;2695;p1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6" name="Google Shape;2696;p140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" name="Google Shape;2698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00" name="Google Shape;2700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701" name="Google Shape;2701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2" name="Google Shape;2702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3" name="Google Shape;2703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04" name="Google Shape;2704;p1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05" name="Google Shape;2705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1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11" name="Google Shape;2711;p1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12" name="Google Shape;2712;p1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13" name="Google Shape;2713;p1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14" name="Google Shape;2714;p1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715" name="Google Shape;2715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6" name="Google Shape;2716;p1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7" name="Google Shape;2717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8" name="Google Shape;2718;p1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1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p141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25" name="Google Shape;2725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726" name="Google Shape;2726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7" name="Google Shape;2727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8" name="Google Shape;2728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29" name="Google Shape;2729;p1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30" name="Google Shape;2730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1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36" name="Google Shape;2736;p1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37" name="Google Shape;2737;p1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38" name="Google Shape;2738;p1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39" name="Google Shape;2739;p1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740" name="Google Shape;2740;p1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1" name="Google Shape;2741;p1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2" name="Google Shape;2742;p1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3" name="Google Shape;2743;p1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4" name="Google Shape;2744;p1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5" name="Google Shape;2745;p1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6" name="Google Shape;2746;p142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14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50" name="Google Shape;2750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751" name="Google Shape;2751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2" name="Google Shape;2752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3" name="Google Shape;2753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54" name="Google Shape;2754;p14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55" name="Google Shape;2755;p14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14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14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14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14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14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61" name="Google Shape;2761;p14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62" name="Google Shape;2762;p14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63" name="Google Shape;2763;p14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64" name="Google Shape;2764;p14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765" name="Google Shape;2765;p1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1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7" name="Google Shape;2767;p1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8" name="Google Shape;2768;p1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9" name="Google Shape;2769;p1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1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p143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14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75" name="Google Shape;2775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776" name="Google Shape;2776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7" name="Google Shape;2777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8" name="Google Shape;2778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79" name="Google Shape;2779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80" name="Google Shape;2780;p14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81" name="Google Shape;2781;p14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14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14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14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14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14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87" name="Google Shape;2787;p14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88" name="Google Shape;2788;p14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89" name="Google Shape;2789;p14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90" name="Google Shape;2790;p14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791" name="Google Shape;2791;p1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2" name="Google Shape;2792;p1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3" name="Google Shape;2793;p1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Google Shape;2794;p1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5" name="Google Shape;2795;p1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6" name="Google Shape;2796;p1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" name="Google Shape;126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" name="Google Shape;130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00" name="Google Shape;2800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801" name="Google Shape;2801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2" name="Google Shape;2802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03" name="Google Shape;2803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04" name="Google Shape;2804;p1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05" name="Google Shape;2805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1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07" name="Google Shape;2807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1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09" name="Google Shape;2809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1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11" name="Google Shape;2811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2812;p1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13" name="Google Shape;2813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814;p1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15" name="Google Shape;2815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816;p1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817" name="Google Shape;2817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8" name="Google Shape;2818;p1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0" name="Google Shape;2820;p1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1" name="Google Shape;2821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2" name="Google Shape;2822;p1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3" name="Google Shape;2823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2824" name="Google Shape;2824;p14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28" name="Google Shape;2828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829" name="Google Shape;2829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0" name="Google Shape;2830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1" name="Google Shape;2831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32" name="Google Shape;2832;p1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33" name="Google Shape;2833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1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35" name="Google Shape;2835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1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37" name="Google Shape;2837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1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39" name="Google Shape;2839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1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41" name="Google Shape;2841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1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43" name="Google Shape;2843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1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845" name="Google Shape;2845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6" name="Google Shape;2846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7" name="Google Shape;2847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8" name="Google Shape;2848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9" name="Google Shape;2849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0" name="Google Shape;2850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1" name="Google Shape;2851;p1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2852" name="Google Shape;2852;p146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14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56" name="Google Shape;2856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857" name="Google Shape;2857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8" name="Google Shape;2858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9" name="Google Shape;2859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60" name="Google Shape;2860;p14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61" name="Google Shape;2861;p14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14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63" name="Google Shape;2863;p14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14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65" name="Google Shape;2865;p14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14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67" name="Google Shape;2867;p14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14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69" name="Google Shape;2869;p14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14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71" name="Google Shape;2871;p14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14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873" name="Google Shape;2873;p1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4" name="Google Shape;2874;p1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5" name="Google Shape;2875;p1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6" name="Google Shape;2876;p1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1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1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Google Shape;2879;p1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2880" name="Google Shape;2880;p147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14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84" name="Google Shape;2884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885" name="Google Shape;2885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6" name="Google Shape;2886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87" name="Google Shape;2887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88" name="Google Shape;2888;p14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89" name="Google Shape;2889;p14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14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91" name="Google Shape;2891;p14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14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93" name="Google Shape;2893;p14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14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95" name="Google Shape;2895;p14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14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97" name="Google Shape;2897;p14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14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99" name="Google Shape;2899;p14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14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901" name="Google Shape;2901;p1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Google Shape;2904;p1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5" name="Google Shape;2905;p1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6" name="Google Shape;2906;p1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7" name="Google Shape;2907;p1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Google Shape;2908;p148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1" name="Google Shape;2911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912" name="Google Shape;2912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3" name="Google Shape;2913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4" name="Google Shape;2914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5" name="Google Shape;2915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1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7" name="Google Shape;2917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1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19" name="Google Shape;2919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1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21" name="Google Shape;2921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1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23" name="Google Shape;2923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1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25" name="Google Shape;2925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1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27" name="Google Shape;2927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1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29" name="Google Shape;2929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1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931" name="Google Shape;2931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1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1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6" name="Google Shape;2936;p1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7" name="Google Shape;2937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8" name="Google Shape;2938;p1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9" name="Google Shape;2939;p149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42" name="Google Shape;2942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943" name="Google Shape;2943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4" name="Google Shape;2944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5" name="Google Shape;2945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46" name="Google Shape;2946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1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48" name="Google Shape;2948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1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50" name="Google Shape;2950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1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52" name="Google Shape;2952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1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54" name="Google Shape;2954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1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56" name="Google Shape;2956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1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58" name="Google Shape;2958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1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60" name="Google Shape;2960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1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962" name="Google Shape;2962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4" name="Google Shape;2964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5" name="Google Shape;2965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6" name="Google Shape;2966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7" name="Google Shape;2967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8" name="Google Shape;2968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" name="Google Shape;2969;p1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p150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73" name="Google Shape;2973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2974" name="Google Shape;2974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5" name="Google Shape;2975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6" name="Google Shape;2976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77" name="Google Shape;2977;p15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15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79" name="Google Shape;2979;p15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15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81" name="Google Shape;2981;p15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15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83" name="Google Shape;2983;p15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15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85" name="Google Shape;2985;p15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15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87" name="Google Shape;2987;p15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15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89" name="Google Shape;2989;p15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15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91" name="Google Shape;2991;p15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15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2993" name="Google Shape;2993;p1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4" name="Google Shape;2994;p1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5" name="Google Shape;2995;p1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Google Shape;2996;p1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Google Shape;2997;p1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8" name="Google Shape;2998;p1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9" name="Google Shape;2999;p1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0" name="Google Shape;3000;p1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001" name="Google Shape;3001;p151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1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04" name="Google Shape;3004;p1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cxnSp>
        <p:nvCxnSpPr>
          <p:cNvPr id="3005" name="Google Shape;3005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6" name="Google Shape;3006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7" name="Google Shape;3007;p15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08" name="Google Shape;3008;p15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15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10" name="Google Shape;3010;p15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15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12" name="Google Shape;3012;p15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15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14" name="Google Shape;3014;p15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15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16" name="Google Shape;3016;p15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15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18" name="Google Shape;3018;p15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15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20" name="Google Shape;3020;p15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15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22" name="Google Shape;3022;p15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15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3024" name="Google Shape;3024;p1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p1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6" name="Google Shape;3026;p1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7" name="Google Shape;3027;p1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1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9" name="Google Shape;3029;p1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0" name="Google Shape;3030;p1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1" name="Google Shape;3031;p1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152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4" name="Google Shape;3034;p1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35" name="Google Shape;3035;p153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36" name="Google Shape;3036;p1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pic>
        <p:nvPicPr>
          <p:cNvPr id="3037" name="Google Shape;3037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38" name="Google Shape;3038;p15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39" name="Google Shape;3039;p15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0" name="Google Shape;3040;p153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8" name="Google Shape;3048;p1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9" name="Google Shape;3049;p15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50" name="Google Shape;3050;p15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1" name="Google Shape;3051;p15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3" name="Google Shape;3053;p1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4" name="Google Shape;3054;p15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55" name="Google Shape;3055;p15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6" name="Google Shape;3056;p156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8" name="Google Shape;3058;p1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59" name="Google Shape;3059;p157"/>
          <p:cNvSpPr txBox="1">
            <a:spLocks noGrp="1"/>
          </p:cNvSpPr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60" name="Google Shape;3060;p15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61" name="Google Shape;3061;p15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2" name="Google Shape;3062;p15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157"/>
          <p:cNvSpPr/>
          <p:nvPr/>
        </p:nvSpPr>
        <p:spPr>
          <a:xfrm rot="-5400000" flipH="1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157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32">
          <p15:clr>
            <a:srgbClr val="FA7B17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6" name="Google Shape;3066;p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67" name="Google Shape;3067;p15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68" name="Google Shape;3068;p15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9" name="Google Shape;3069;p15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158"/>
          <p:cNvSpPr/>
          <p:nvPr/>
        </p:nvSpPr>
        <p:spPr>
          <a:xfrm rot="-5400000" flipH="1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158"/>
          <p:cNvSpPr txBox="1">
            <a:spLocks noGrp="1"/>
          </p:cNvSpPr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72" name="Google Shape;3072;p158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159"/>
          <p:cNvSpPr txBox="1">
            <a:spLocks noGrp="1"/>
          </p:cNvSpPr>
          <p:nvPr>
            <p:ph type="body" idx="1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68575" bIns="3427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5" name="Google Shape;3075;p159"/>
          <p:cNvSpPr txBox="1">
            <a:spLocks noGrp="1"/>
          </p:cNvSpPr>
          <p:nvPr>
            <p:ph type="body" idx="2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342900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6" name="Google Shape;3076;p159"/>
          <p:cNvSpPr txBox="1">
            <a:spLocks noGrp="1"/>
          </p:cNvSpPr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34275" rIns="137150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077" name="Google Shape;3077;p159"/>
          <p:cNvSpPr txBox="1">
            <a:spLocks noGrp="1"/>
          </p:cNvSpPr>
          <p:nvPr>
            <p:ph type="subTitle" idx="3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900" tIns="68575" rIns="137150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78" name="Google Shape;3078;p159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7" name="Google Shape;147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8" name="Google Shape;148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" name="Google Shape;151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" name="Google Shape;160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3" name="Google Shape;163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4" name="Google Shape;164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6" name="Google Shape;166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9" name="Google Shape;169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2" name="Google Shape;17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" name="Google Shape;185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" name="Google Shape;187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9" name="Google Shape;189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90" name="Google Shape;190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3" name="Google Shape;193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195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6" name="Google Shape;196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9" name="Google Shape;19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201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9" name="Google Shape;20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" name="Google Shape;217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" name="Google Shape;219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2" name="Google Shape;22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7" name="Google Shape;227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1" name="Google Shape;23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5" name="Google Shape;235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9" name="Google Shape;239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242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3" name="Google Shape;243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4" name="Google Shape;25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" name="Google Shape;25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9" name="Google Shape;25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4" name="Google Shape;26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8" name="Google Shape;26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2" name="Google Shape;27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6" name="Google Shape;27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0" name="Google Shape;28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1" name="Google Shape;29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" name="Google Shape;293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5" name="Google Shape;295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6" name="Google Shape;29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1" name="Google Shape;30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6" name="Google Shape;30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7" name="Google Shape;30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" name="Google Shape;310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1" name="Google Shape;31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2" name="Google Shape;31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6" name="Google Shape;31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7" name="Google Shape;31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1" name="Google Shape;32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6" name="Google Shape;32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2" name="Google Shape;33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" name="Google Shape;333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4" name="Google Shape;33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" name="Google Shape;335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8" name="Google Shape;33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" name="Google Shape;340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3" name="Google Shape;34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8" name="Google Shape;34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3" name="Google Shape;35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4" name="Google Shape;35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8" name="Google Shape;36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3" name="Google Shape;37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9" name="Google Shape;37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1" name="Google Shape;38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4" name="Google Shape;384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5" name="Google Shape;38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7" name="Google Shape;387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90" name="Google Shape;39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5" name="Google Shape;39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6" name="Google Shape;39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00" name="Google Shape;40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1" name="Google Shape;40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5" name="Google Shape;40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10" name="Google Shape;41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1" name="Google Shape;41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5" name="Google Shape;415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6" name="Google Shape;416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20" name="Google Shape;420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6" name="Google Shape;426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" name="Google Shape;427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8" name="Google Shape;428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1" name="Google Shape;431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2" name="Google Shape;432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" name="Google Shape;433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5" name="Google Shape;435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6" name="Google Shape;436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40" name="Google Shape;440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1" name="Google Shape;441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2" name="Google Shape;442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50" name="Google Shape;450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1" name="Google Shape;451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2" name="Google Shape;452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4" name="Google Shape;454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5" name="Google Shape;455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0" name="Google Shape;460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1" name="Google Shape;461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8" name="Google Shape;468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" name="Google Shape;471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3" name="Google Shape;473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5" name="Google Shape;485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6" name="Google Shape;49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" name="Google Shape;497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8" name="Google Shape;498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7" name="Google Shape;507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5" name="Google Shape;51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7" name="Google Shape;517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Google Shape;518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4" name="Google Shape;53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6" name="Google Shape;53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7" name="Google Shape;537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3" name="Google Shape;55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Google Shape;554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5" name="Google Shape;55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2" name="Google Shape;57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Google Shape;573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4" name="Google Shape;57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" name="Google Shape;575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5" name="Google Shape;585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4" name="Google Shape;594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6" name="Google Shape;596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6" name="Google Shape;61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8" name="Google Shape;618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9" name="Google Shape;619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8" name="Google Shape;63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9" name="Google Shape;639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0" name="Google Shape;640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1" name="Google Shape;641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0" name="Google Shape;66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1" name="Google Shape;661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2" name="Google Shape;66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3" name="Google Shape;663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5" name="Google Shape;675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5" name="Google Shape;685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6" name="Google Shape;686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7" name="Google Shape;687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8" name="Google Shape;688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0" name="Google Shape;710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1" name="Google Shape;711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2" name="Google Shape;712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5" name="Google Shape;735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6" name="Google Shape;736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7" name="Google Shape;737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8" name="Google Shape;738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60" name="Google Shape;760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1" name="Google Shape;761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2" name="Google Shape;762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3" name="Google Shape;763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7" name="Google Shape;777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2" name="Google Shape;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7" name="Google Shape;47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8" name="Google Shape;788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9" name="Google Shape;789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0" name="Google Shape;790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6" name="Google Shape;816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7" name="Google Shape;817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8" name="Google Shape;818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4" name="Google Shape;844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5" name="Google Shape;845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6" name="Google Shape;846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1" name="Google Shape;871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Google Shape;872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3" name="Google Shape;873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7" name="Google Shape;887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1" name="Google Shape;891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2" name="Google Shape;90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3" name="Google Shape;903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4" name="Google Shape;90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5" name="Google Shape;905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4" name="Google Shape;914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3" name="Google Shape;933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4" name="Google Shape;934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5" name="Google Shape;935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6" name="Google Shape;936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1" name="Google Shape;951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4" name="Google Shape;96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5" name="Google Shape;965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6" name="Google Shape;96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7" name="Google Shape;967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4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49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01" name="Google Shape;10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3" name="Google Shape;1003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5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7" name="Google Shape;1007;p5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9" name="Google Shape;10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7" name="Google Shape;1017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2" name="Google Shape;1022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4" name="Google Shape;1024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5" name="Google Shape;10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6" name="Google Shape;1026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29" name="Google Shape;10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2" name="Google Shape;1032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4" name="Google Shape;10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5" name="Google Shape;1035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8" name="Google Shape;10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Google Shape;1041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4" name="Google Shape;10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5" name="Google Shape;1045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8" name="Google Shape;104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3" name="Google Shape;10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4" name="Google Shape;10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6" name="Google Shape;1056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7" name="Google Shape;1057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9" name="Google Shape;1059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4" name="Google Shape;1064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4" name="Google Shape;1074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5" name="Google Shape;1075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6" name="Google Shape;1076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7" name="Google Shape;1077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6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6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3" name="Google Shape;1083;p6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6" name="Google Shape;1086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8" name="Google Shape;1088;p6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4" name="Google Shape;1094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1" name="Google Shape;1101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2" name="Google Shape;1102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7" name="Google Shape;11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0" name="Google Shape;1110;p6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2" name="Google Shape;1112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Google Shape;1116;p6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18" name="Google Shape;1118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9" name="Google Shape;111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0" name="Google Shape;112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1" name="Google Shape;1121;p6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22" name="Google Shape;1122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3" name="Google Shape;1123;p6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4" name="Google Shape;1124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Google Shape;1126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8" name="Google Shape;11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0" name="Google Shape;1130;p6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6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3" name="Google Shape;1133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4" name="Google Shape;1134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8" name="Google Shape;1138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9" name="Google Shape;1139;p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0" name="Google Shape;1140;p6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6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2" name="Google Shape;1142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3" name="Google Shape;1143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4" name="Google Shape;1144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8" name="Google Shape;1148;p6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0" name="Google Shape;115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2" name="Google Shape;1152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3" name="Google Shape;1153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Google Shape;1154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5" name="Google Shape;1155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58" name="Google Shape;1158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9" name="Google Shape;115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0" name="Google Shape;1160;p6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2" name="Google Shape;1162;p6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3" name="Google Shape;1163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4" name="Google Shape;1164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5" name="Google Shape;1165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0" name="Google Shape;1170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1" name="Google Shape;1171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2" name="Google Shape;1172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4" name="Google Shape;1174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5" name="Google Shape;1175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6" name="Google Shape;1176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78" name="Google Shape;1178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180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1" name="Google Shape;1181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4" name="Google Shape;1184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7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1" name="Google Shape;1191;p7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8" name="Google Shape;1228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29" name="Google Shape;1229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0" name="Google Shape;1230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1" name="Google Shape;1231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2" name="Google Shape;1232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3" name="Google Shape;1233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4" name="Google Shape;1234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6" name="Google Shape;1236;p7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7" name="Google Shape;1237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8" name="Google Shape;1238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39" name="Google Shape;123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0" name="Google Shape;124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1" name="Google Shape;1241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2" name="Google Shape;1242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3" name="Google Shape;124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5" name="Google Shape;1245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6" name="Google Shape;1246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7" name="Google Shape;124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9" name="Google Shape;1249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1" name="Google Shape;125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" name="Google Shape;1253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5" name="Google Shape;125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7" name="Google Shape;1257;p7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7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9" name="Google Shape;1259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5" name="Google Shape;1265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6" name="Google Shape;1266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7" name="Google Shape;1267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8" name="Google Shape;1268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9" name="Google Shape;1269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0" name="Google Shape;1270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1" name="Google Shape;1271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7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4" name="Google Shape;1274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5" name="Google Shape;1275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6" name="Google Shape;1276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7" name="Google Shape;1277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8" name="Google Shape;1278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9" name="Google Shape;1279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0" name="Google Shape;128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3" name="Google Shape;1283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4" name="Google Shape;1284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6" name="Google Shape;1286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7" name="Google Shape;1287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8" name="Google Shape;1288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9" name="Google Shape;1289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0" name="Google Shape;1290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1" name="Google Shape;1291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2" name="Google Shape;129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4" name="Google Shape;1294;p7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7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7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2" name="Google Shape;1302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3" name="Google Shape;1303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4" name="Google Shape;1304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5" name="Google Shape;1305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7" name="Google Shape;1307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8" name="Google Shape;1308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9" name="Google Shape;1309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0" name="Google Shape;1310;p7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2" name="Google Shape;1312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3" name="Google Shape;1313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4" name="Google Shape;1314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5" name="Google Shape;1315;p7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6" name="Google Shape;1316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7" name="Google Shape;1317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8" name="Google Shape;1318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9" name="Google Shape;1319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0" name="Google Shape;1320;p7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2" name="Google Shape;1322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3" name="Google Shape;1323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4" name="Google Shape;1324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5" name="Google Shape;1325;p7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7" name="Google Shape;1327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8" name="Google Shape;1328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9" name="Google Shape;1329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0" name="Google Shape;1330;p7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1" name="Google Shape;1331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2" name="Google Shape;1332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3" name="Google Shape;1333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4" name="Google Shape;1334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5" name="Google Shape;1335;p7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8" name="Google Shape;1338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9" name="Google Shape;1339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" name="Google Shape;1340;p7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3" name="Google Shape;1343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4" name="Google Shape;1344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5" name="Google Shape;1345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6" name="Google Shape;1346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7" name="Google Shape;1347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9" name="Google Shape;1349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0" name="Google Shape;1350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1" name="Google Shape;1351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2" name="Google Shape;1352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4" name="Google Shape;1354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5" name="Google Shape;1355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6" name="Google Shape;1356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7" name="Google Shape;1357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9" name="Google Shape;1359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0" name="Google Shape;1360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1" name="Google Shape;1361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2" name="Google Shape;1362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3" name="Google Shape;1363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" name="Google Shape;1364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5" name="Google Shape;1365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6" name="Google Shape;1366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7" name="Google Shape;1367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8" name="Google Shape;1368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9" name="Google Shape;1369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0" name="Google Shape;1370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1" name="Google Shape;1371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2" name="Google Shape;1372;p7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3" name="Google Shape;1373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4" name="Google Shape;1374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5" name="Google Shape;1375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6" name="Google Shape;1376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7" name="Google Shape;1377;p7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8" name="Google Shape;1378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9" name="Google Shape;1379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0" name="Google Shape;1380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1" name="Google Shape;1381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2" name="Google Shape;1382;p7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4" name="Google Shape;1384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5" name="Google Shape;1385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6" name="Google Shape;1386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7" name="Google Shape;1387;p7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0" name="Google Shape;1390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1" name="Google Shape;1391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2" name="Google Shape;1392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3" name="Google Shape;1393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4" name="Google Shape;1394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5" name="Google Shape;1395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6" name="Google Shape;1396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7" name="Google Shape;1397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9" name="Google Shape;1399;p7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1" name="Google Shape;1401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2" name="Google Shape;140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4" name="Google Shape;1404;p7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6" name="Google Shape;1406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7" name="Google Shape;1407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7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0" name="Google Shape;1410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1" name="Google Shape;1411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2" name="Google Shape;141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4" name="Google Shape;1414;p7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6" name="Google Shape;1416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7" name="Google Shape;1417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9" name="Google Shape;1419;p7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0" name="Google Shape;1420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" name="Google Shape;1421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2" name="Google Shape;142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4" name="Google Shape;1424;p7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6" name="Google Shape;1426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7" name="Google Shape;1427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8" name="Google Shape;1428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9" name="Google Shape;1429;p7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0" name="Google Shape;1430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1" name="Google Shape;1431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2" name="Google Shape;143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3" name="Google Shape;143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4" name="Google Shape;1434;p7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38" name="Google Shape;1438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9" name="Google Shape;1439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0" name="Google Shape;1440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1" name="Google Shape;1441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2" name="Google Shape;1442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3" name="Google Shape;1443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7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7" name="Google Shape;1447;p7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8" name="Google Shape;1448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7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77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2" name="Google Shape;1452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3" name="Google Shape;1453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5" name="Google Shape;1455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7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2" name="Google Shape;1462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3" name="Google Shape;1463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4" name="Google Shape;1464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6" name="Google Shape;1466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7" name="Google Shape;1467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8" name="Google Shape;1468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9" name="Google Shape;1469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1" name="Google Shape;1471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2" name="Google Shape;1472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3" name="Google Shape;1473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4" name="Google Shape;1474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5" name="Google Shape;1475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6" name="Google Shape;1476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9" name="Google Shape;1479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0" name="Google Shape;1480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1" name="Google Shape;1481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2" name="Google Shape;1482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3" name="Google Shape;1483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5" name="Google Shape;1485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0" name="Google Shape;1490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6" name="Google Shape;1496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7" name="Google Shape;1497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7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7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1" name="Google Shape;1501;p7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7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7" name="Google Shape;1507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8" name="Google Shape;1508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9" name="Google Shape;1509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0" name="Google Shape;1510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1" name="Google Shape;1511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2" name="Google Shape;1512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7" name="Google Shape;1517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19" name="Google Shape;1519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7" name="Google Shape;1527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8" name="Google Shape;1528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9" name="Google Shape;1529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0" name="Google Shape;1530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38" name="Google Shape;1538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6" name="Google Shape;1546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7" name="Google Shape;1547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8" name="Google Shape;1548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9" name="Google Shape;1549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0" name="Google Shape;1550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1" name="Google Shape;1551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5" name="Google Shape;1555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6" name="Google Shape;1556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7" name="Google Shape;1557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65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" name="Google Shape;74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5" name="Google Shape;1565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6" name="Google Shape;1566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7" name="Google Shape;1567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9" name="Google Shape;1569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6" name="Google Shape;1576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4" name="Google Shape;1584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5" name="Google Shape;1585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6" name="Google Shape;1586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7" name="Google Shape;1587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7" name="Google Shape;1597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5" name="Google Shape;1605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6" name="Google Shape;160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7" name="Google Shape;1607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8" name="Google Shape;160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9" name="Google Shape;1609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0" name="Google Shape;1610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1" name="Google Shape;1611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5" name="Google Shape;1615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6" name="Google Shape;1616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19" name="Google Shape;1619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28" name="Google Shape;1628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9" name="Google Shape;1629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0" name="Google Shape;1630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1" name="Google Shape;1631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3" name="Google Shape;1633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1" name="Google Shape;1641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9" name="Google Shape;1649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0" name="Google Shape;1650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1" name="Google Shape;1651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2" name="Google Shape;165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3" name="Google Shape;1653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4" name="Google Shape;1654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3" name="Google Shape;1663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2" name="Google Shape;1672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3" name="Google Shape;1673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4" name="Google Shape;167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5" name="Google Shape;1675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6" name="Google Shape;1676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7" name="Google Shape;1677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8" name="Google Shape;1678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4" name="Google Shape;1684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7" name="Google Shape;1687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6" name="Google Shape;1696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7" name="Google Shape;1697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8" name="Google Shape;1698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9" name="Google Shape;169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1" name="Google Shape;1701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2" name="Google Shape;1712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1" name="Google Shape;1721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2" name="Google Shape;1722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3" name="Google Shape;1723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4" name="Google Shape;1724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5" name="Google Shape;1725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3" name="Google Shape;1733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4" name="Google Shape;1734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7" name="Google Shape;1737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7" name="Google Shape;174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8" name="Google Shape;1748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9" name="Google Shape;174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0" name="Google Shape;1750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1" name="Google Shape;1751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2" name="Google Shape;1762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1" name="Google Shape;1771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2" name="Google Shape;1772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3" name="Google Shape;1773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4" name="Google Shape;177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5" name="Google Shape;1775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6" name="Google Shape;1776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7" name="Google Shape;1777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89" name="Google Shape;1789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0" name="Google Shape;1800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1" name="Google Shape;1801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2" name="Google Shape;1802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3" name="Google Shape;1803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4" name="Google Shape;1804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5" name="Google Shape;1805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7" name="Google Shape;1817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7" name="Google Shape;1827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28" name="Google Shape;182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9" name="Google Shape;1829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0" name="Google Shape;1830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1" name="Google Shape;1831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7" name="Google Shape;1837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5" name="Google Shape;1845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5" name="Google Shape;1855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6" name="Google Shape;1856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7" name="Google Shape;1857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58" name="Google Shape;1858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9" name="Google Shape;1859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0" name="Google Shape;1860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1" name="Google Shape;1861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3" name="Google Shape;1873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2" name="Google Shape;1882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3" name="Google Shape;188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4" name="Google Shape;1884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5" name="Google Shape;188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6" name="Google Shape;1886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7" name="Google Shape;1887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1" name="Google Shape;1891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1" name="Google Shape;1901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3" name="Google Shape;1903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" name="Google Shape;190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3" name="Google Shape;1913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4" name="Google Shape;1914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5" name="Google Shape;1915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6" name="Google Shape;1916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7" name="Google Shape;1917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8" name="Google Shape;1918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0" name="Google Shape;1920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2" name="Google Shape;1922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4" name="Google Shape;1924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8" name="Google Shape;1928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0" name="Google Shape;1930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2" name="Google Shape;1932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4" name="Google Shape;1934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Google Shape;1935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4" name="Google Shape;1944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5" name="Google Shape;1945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6" name="Google Shape;1946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7" name="Google Shape;1947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8" name="Google Shape;1948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7" name="Google Shape;1957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9" name="Google Shape;1959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1" name="Google Shape;1961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5" name="Google Shape;1965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5" name="Google Shape;1975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6" name="Google Shape;1976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7" name="Google Shape;1977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8" name="Google Shape;1978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9" name="Google Shape;1979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0" name="Google Shape;1980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2" name="Google Shape;1982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4" name="Google Shape;1984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6" name="Google Shape;1986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8" name="Google Shape;1988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0" name="Google Shape;1990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2" name="Google Shape;1992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6" name="Google Shape;1996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p10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p10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8" name="Google Shape;2008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09" name="Google Shape;200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1" name="Google Shape;2011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3" name="Google Shape;2013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5" name="Google Shape;2015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6" name="Google Shape;2016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7" name="Google Shape;201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0" name="Google Shape;2020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2" name="Google Shape;2022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39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42" Type="http://schemas.openxmlformats.org/officeDocument/2006/relationships/slideLayout" Target="../slideLayouts/slideLayout142.xml"/><Relationship Id="rId47" Type="http://schemas.openxmlformats.org/officeDocument/2006/relationships/slideLayout" Target="../slideLayouts/slideLayout147.xml"/><Relationship Id="rId50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slideLayout" Target="../slideLayouts/slideLayout138.xml"/><Relationship Id="rId46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41" Type="http://schemas.openxmlformats.org/officeDocument/2006/relationships/slideLayout" Target="../slideLayouts/slideLayout141.xml"/><Relationship Id="rId54" Type="http://schemas.openxmlformats.org/officeDocument/2006/relationships/theme" Target="../theme/theme3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40" Type="http://schemas.openxmlformats.org/officeDocument/2006/relationships/slideLayout" Target="../slideLayouts/slideLayout140.xml"/><Relationship Id="rId45" Type="http://schemas.openxmlformats.org/officeDocument/2006/relationships/slideLayout" Target="../slideLayouts/slideLayout145.xml"/><Relationship Id="rId53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49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4" Type="http://schemas.openxmlformats.org/officeDocument/2006/relationships/slideLayout" Target="../slideLayouts/slideLayout144.xml"/><Relationship Id="rId52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43.xml"/><Relationship Id="rId48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0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lvl="0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9" r:id="rId49"/>
    <p:sldLayoutId id="2147483800" r:id="rId50"/>
    <p:sldLayoutId id="2147483801" r:id="rId51"/>
    <p:sldLayoutId id="2147483802" r:id="rId52"/>
    <p:sldLayoutId id="2147483803" r:id="rId5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37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37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212"/>
          <p:cNvSpPr txBox="1">
            <a:spLocks noGrp="1"/>
          </p:cNvSpPr>
          <p:nvPr>
            <p:ph type="title" idx="2"/>
          </p:nvPr>
        </p:nvSpPr>
        <p:spPr>
          <a:xfrm>
            <a:off x="274350" y="1544075"/>
            <a:ext cx="8595300" cy="15327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3000"/>
              <a:t>Active Directory </a:t>
            </a:r>
            <a:br>
              <a:rPr lang="en" sz="3000"/>
            </a:br>
            <a:r>
              <a:rPr lang="en" sz="3000"/>
              <a:t>Domain Services</a:t>
            </a:r>
            <a:endParaRPr sz="3000"/>
          </a:p>
        </p:txBody>
      </p:sp>
      <p:sp>
        <p:nvSpPr>
          <p:cNvPr id="4096" name="Google Shape;4096;p21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Windows Administration and Hardening Day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7C0"/>
        </a:solidFill>
        <a:effectLst/>
      </p:bgPr>
    </p:bg>
    <p:spTree>
      <p:nvGrpSpPr>
        <p:cNvPr id="1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221"/>
          <p:cNvSpPr/>
          <p:nvPr/>
        </p:nvSpPr>
        <p:spPr>
          <a:xfrm>
            <a:off x="2853016" y="2629263"/>
            <a:ext cx="1498200" cy="121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0" name="Google Shape;4180;p221"/>
          <p:cNvSpPr/>
          <p:nvPr/>
        </p:nvSpPr>
        <p:spPr>
          <a:xfrm>
            <a:off x="4794020" y="2629263"/>
            <a:ext cx="1498200" cy="121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1" name="Google Shape;4181;p221"/>
          <p:cNvSpPr/>
          <p:nvPr/>
        </p:nvSpPr>
        <p:spPr>
          <a:xfrm>
            <a:off x="6735024" y="2629263"/>
            <a:ext cx="1498200" cy="121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2" name="Google Shape;4182;p221"/>
          <p:cNvSpPr/>
          <p:nvPr/>
        </p:nvSpPr>
        <p:spPr>
          <a:xfrm>
            <a:off x="912400" y="2629263"/>
            <a:ext cx="1498200" cy="121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3" name="Google Shape;4183;p221"/>
          <p:cNvSpPr/>
          <p:nvPr/>
        </p:nvSpPr>
        <p:spPr>
          <a:xfrm>
            <a:off x="912400" y="3394825"/>
            <a:ext cx="1498200" cy="445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4" name="Google Shape;4184;p221"/>
          <p:cNvSpPr/>
          <p:nvPr/>
        </p:nvSpPr>
        <p:spPr>
          <a:xfrm>
            <a:off x="2853025" y="3394825"/>
            <a:ext cx="1498200" cy="445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5" name="Google Shape;4185;p221"/>
          <p:cNvSpPr/>
          <p:nvPr/>
        </p:nvSpPr>
        <p:spPr>
          <a:xfrm>
            <a:off x="4794025" y="3394825"/>
            <a:ext cx="1498200" cy="445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6" name="Google Shape;4186;p221"/>
          <p:cNvSpPr/>
          <p:nvPr/>
        </p:nvSpPr>
        <p:spPr>
          <a:xfrm>
            <a:off x="6735025" y="3394825"/>
            <a:ext cx="1498200" cy="445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7" name="Google Shape;4187;p221"/>
          <p:cNvSpPr/>
          <p:nvPr/>
        </p:nvSpPr>
        <p:spPr>
          <a:xfrm>
            <a:off x="849100" y="1452650"/>
            <a:ext cx="2517600" cy="846900"/>
          </a:xfrm>
          <a:prstGeom prst="roundRect">
            <a:avLst>
              <a:gd name="adj" fmla="val 804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When the startup was small and scrappy, everyone helped each other out and had access to the same resources.</a:t>
            </a:r>
            <a:endParaRPr sz="1200"/>
          </a:p>
        </p:txBody>
      </p:sp>
      <p:sp>
        <p:nvSpPr>
          <p:cNvPr id="4188" name="Google Shape;4188;p2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AD?</a:t>
            </a:r>
            <a:endParaRPr/>
          </a:p>
        </p:txBody>
      </p:sp>
      <p:sp>
        <p:nvSpPr>
          <p:cNvPr id="4189" name="Google Shape;4189;p221"/>
          <p:cNvSpPr txBox="1">
            <a:spLocks noGrp="1"/>
          </p:cNvSpPr>
          <p:nvPr>
            <p:ph type="subTitle" idx="1"/>
          </p:nvPr>
        </p:nvSpPr>
        <p:spPr>
          <a:xfrm>
            <a:off x="-152400" y="675975"/>
            <a:ext cx="9021900" cy="533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Suppose a small startup with 20 employees receives a large amount of funding and adds 100 more employees to the company. </a:t>
            </a:r>
            <a:endParaRPr/>
          </a:p>
        </p:txBody>
      </p:sp>
      <p:sp>
        <p:nvSpPr>
          <p:cNvPr id="4190" name="Google Shape;4190;p221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4191" name="Google Shape;4191;p221"/>
          <p:cNvGrpSpPr/>
          <p:nvPr/>
        </p:nvGrpSpPr>
        <p:grpSpPr>
          <a:xfrm>
            <a:off x="1187600" y="2462650"/>
            <a:ext cx="944775" cy="661250"/>
            <a:chOff x="9278875" y="1814900"/>
            <a:chExt cx="944775" cy="661250"/>
          </a:xfrm>
        </p:grpSpPr>
        <p:pic>
          <p:nvPicPr>
            <p:cNvPr id="4192" name="Google Shape;4192;p2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89425" y="181490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3" name="Google Shape;4193;p2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78875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4" name="Google Shape;4194;p2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89950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5" name="Google Shape;4195;p221"/>
          <p:cNvGrpSpPr/>
          <p:nvPr/>
        </p:nvGrpSpPr>
        <p:grpSpPr>
          <a:xfrm>
            <a:off x="5070400" y="2462650"/>
            <a:ext cx="944775" cy="661250"/>
            <a:chOff x="9278875" y="2741375"/>
            <a:chExt cx="944775" cy="661250"/>
          </a:xfrm>
        </p:grpSpPr>
        <p:pic>
          <p:nvPicPr>
            <p:cNvPr id="4196" name="Google Shape;4196;p2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89425" y="274137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7" name="Google Shape;4197;p2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78875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8" name="Google Shape;4198;p2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89950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9" name="Google Shape;4199;p221"/>
          <p:cNvGrpSpPr/>
          <p:nvPr/>
        </p:nvGrpSpPr>
        <p:grpSpPr>
          <a:xfrm>
            <a:off x="7011738" y="2462650"/>
            <a:ext cx="944775" cy="661250"/>
            <a:chOff x="10311575" y="1814900"/>
            <a:chExt cx="944775" cy="661250"/>
          </a:xfrm>
        </p:grpSpPr>
        <p:pic>
          <p:nvPicPr>
            <p:cNvPr id="4200" name="Google Shape;4200;p2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522125" y="181490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1" name="Google Shape;4201;p2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11575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2" name="Google Shape;4202;p2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722650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3" name="Google Shape;4203;p221"/>
          <p:cNvGrpSpPr/>
          <p:nvPr/>
        </p:nvGrpSpPr>
        <p:grpSpPr>
          <a:xfrm>
            <a:off x="3128913" y="2462650"/>
            <a:ext cx="944775" cy="661250"/>
            <a:chOff x="10311575" y="2741375"/>
            <a:chExt cx="944775" cy="661250"/>
          </a:xfrm>
        </p:grpSpPr>
        <p:pic>
          <p:nvPicPr>
            <p:cNvPr id="4204" name="Google Shape;4204;p2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522125" y="274137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5" name="Google Shape;4205;p2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311575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6" name="Google Shape;4206;p2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722650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7" name="Google Shape;4207;p221"/>
          <p:cNvSpPr txBox="1"/>
          <p:nvPr/>
        </p:nvSpPr>
        <p:spPr>
          <a:xfrm>
            <a:off x="1056800" y="3075150"/>
            <a:ext cx="12492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Accountants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08" name="Google Shape;4208;p221"/>
          <p:cNvSpPr txBox="1"/>
          <p:nvPr/>
        </p:nvSpPr>
        <p:spPr>
          <a:xfrm>
            <a:off x="3193912" y="3075150"/>
            <a:ext cx="812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IT Team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09" name="Google Shape;4209;p221"/>
          <p:cNvSpPr txBox="1"/>
          <p:nvPr/>
        </p:nvSpPr>
        <p:spPr>
          <a:xfrm>
            <a:off x="5070274" y="3075150"/>
            <a:ext cx="94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Everyone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0" name="Google Shape;4210;p221"/>
          <p:cNvSpPr txBox="1"/>
          <p:nvPr/>
        </p:nvSpPr>
        <p:spPr>
          <a:xfrm>
            <a:off x="7011737" y="3075150"/>
            <a:ext cx="94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Guests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1" name="Google Shape;4211;p221"/>
          <p:cNvSpPr txBox="1"/>
          <p:nvPr/>
        </p:nvSpPr>
        <p:spPr>
          <a:xfrm>
            <a:off x="912400" y="3394840"/>
            <a:ext cx="1498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 access to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2" name="Google Shape;4212;p221"/>
          <p:cNvSpPr txBox="1"/>
          <p:nvPr/>
        </p:nvSpPr>
        <p:spPr>
          <a:xfrm>
            <a:off x="2852225" y="3394840"/>
            <a:ext cx="1498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needs access to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3" name="Google Shape;4213;p221"/>
          <p:cNvSpPr txBox="1"/>
          <p:nvPr/>
        </p:nvSpPr>
        <p:spPr>
          <a:xfrm>
            <a:off x="4793625" y="3394840"/>
            <a:ext cx="1498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needs access to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4" name="Google Shape;4214;p221"/>
          <p:cNvSpPr txBox="1"/>
          <p:nvPr/>
        </p:nvSpPr>
        <p:spPr>
          <a:xfrm>
            <a:off x="6633275" y="3394825"/>
            <a:ext cx="17040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should </a:t>
            </a:r>
            <a:r>
              <a:rPr lang="en" sz="1200" i="1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not </a:t>
            </a:r>
            <a:r>
              <a:rPr lang="en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access to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5" name="Google Shape;4215;p221"/>
          <p:cNvSpPr/>
          <p:nvPr/>
        </p:nvSpPr>
        <p:spPr>
          <a:xfrm>
            <a:off x="4190325" y="1452650"/>
            <a:ext cx="4145700" cy="846900"/>
          </a:xfrm>
          <a:prstGeom prst="roundRect">
            <a:avLst>
              <a:gd name="adj" fmla="val 804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But for organizational and security reasons, the company now has to be stricter about resource access—ensuring everyone can access what they need, and not things they don’t need.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16" name="Google Shape;4216;p221"/>
          <p:cNvPicPr preferRelativeResize="0"/>
          <p:nvPr/>
        </p:nvPicPr>
        <p:blipFill rotWithShape="1">
          <a:blip r:embed="rId11">
            <a:alphaModFix amt="58000"/>
          </a:blip>
          <a:srcRect t="1774" b="1765"/>
          <a:stretch/>
        </p:blipFill>
        <p:spPr>
          <a:xfrm>
            <a:off x="317622" y="1452654"/>
            <a:ext cx="472184" cy="3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7" name="Google Shape;4217;p221"/>
          <p:cNvPicPr preferRelativeResize="0"/>
          <p:nvPr/>
        </p:nvPicPr>
        <p:blipFill rotWithShape="1">
          <a:blip r:embed="rId11">
            <a:alphaModFix amt="58000"/>
          </a:blip>
          <a:srcRect t="1774" b="1765"/>
          <a:stretch/>
        </p:blipFill>
        <p:spPr>
          <a:xfrm>
            <a:off x="3684872" y="1452654"/>
            <a:ext cx="472184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8" name="Google Shape;4218;p221"/>
          <p:cNvSpPr txBox="1"/>
          <p:nvPr/>
        </p:nvSpPr>
        <p:spPr>
          <a:xfrm>
            <a:off x="706600" y="4631850"/>
            <a:ext cx="1850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Sensitive financial data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9" name="Google Shape;4219;p221"/>
          <p:cNvSpPr txBox="1"/>
          <p:nvPr/>
        </p:nvSpPr>
        <p:spPr>
          <a:xfrm>
            <a:off x="4793650" y="4631850"/>
            <a:ext cx="1498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Printers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20" name="Google Shape;4220;p221"/>
          <p:cNvSpPr txBox="1"/>
          <p:nvPr/>
        </p:nvSpPr>
        <p:spPr>
          <a:xfrm>
            <a:off x="6734275" y="4631850"/>
            <a:ext cx="1498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  Network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21" name="Google Shape;4221;p2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6800" y="3939600"/>
            <a:ext cx="6974275" cy="8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2" name="Google Shape;4222;p221"/>
          <p:cNvSpPr txBox="1"/>
          <p:nvPr/>
        </p:nvSpPr>
        <p:spPr>
          <a:xfrm>
            <a:off x="2596825" y="4530000"/>
            <a:ext cx="20856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Networking components</a:t>
            </a:r>
            <a:b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like switches and routers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7C0"/>
        </a:solidFill>
        <a:effectLst/>
      </p:bgPr>
    </p:bg>
    <p:spTree>
      <p:nvGrpSpPr>
        <p:cNvPr id="1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Google Shape;4227;p222"/>
          <p:cNvSpPr/>
          <p:nvPr/>
        </p:nvSpPr>
        <p:spPr>
          <a:xfrm>
            <a:off x="859000" y="2310250"/>
            <a:ext cx="7781700" cy="1472100"/>
          </a:xfrm>
          <a:prstGeom prst="rect">
            <a:avLst/>
          </a:prstGeom>
          <a:solidFill>
            <a:srgbClr val="F6F8FA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8" name="Google Shape;4228;p222"/>
          <p:cNvSpPr/>
          <p:nvPr/>
        </p:nvSpPr>
        <p:spPr>
          <a:xfrm>
            <a:off x="859000" y="3866575"/>
            <a:ext cx="7781700" cy="978600"/>
          </a:xfrm>
          <a:prstGeom prst="rect">
            <a:avLst/>
          </a:prstGeom>
          <a:solidFill>
            <a:srgbClr val="F6F8FA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9" name="Google Shape;4229;p222"/>
          <p:cNvSpPr/>
          <p:nvPr/>
        </p:nvSpPr>
        <p:spPr>
          <a:xfrm>
            <a:off x="3005416" y="2476863"/>
            <a:ext cx="1498200" cy="121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0" name="Google Shape;4230;p222"/>
          <p:cNvSpPr/>
          <p:nvPr/>
        </p:nvSpPr>
        <p:spPr>
          <a:xfrm>
            <a:off x="4946420" y="2476863"/>
            <a:ext cx="1498200" cy="121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1" name="Google Shape;4231;p222"/>
          <p:cNvSpPr/>
          <p:nvPr/>
        </p:nvSpPr>
        <p:spPr>
          <a:xfrm>
            <a:off x="6887424" y="2476863"/>
            <a:ext cx="1498200" cy="121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222"/>
          <p:cNvSpPr/>
          <p:nvPr/>
        </p:nvSpPr>
        <p:spPr>
          <a:xfrm>
            <a:off x="1064800" y="2476863"/>
            <a:ext cx="1498200" cy="121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3" name="Google Shape;4233;p222"/>
          <p:cNvSpPr/>
          <p:nvPr/>
        </p:nvSpPr>
        <p:spPr>
          <a:xfrm>
            <a:off x="1064800" y="3242425"/>
            <a:ext cx="1498200" cy="445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4" name="Google Shape;4234;p222"/>
          <p:cNvSpPr/>
          <p:nvPr/>
        </p:nvSpPr>
        <p:spPr>
          <a:xfrm>
            <a:off x="3005425" y="3242425"/>
            <a:ext cx="1498200" cy="445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5" name="Google Shape;4235;p222"/>
          <p:cNvSpPr/>
          <p:nvPr/>
        </p:nvSpPr>
        <p:spPr>
          <a:xfrm>
            <a:off x="4946425" y="3242425"/>
            <a:ext cx="1498200" cy="445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6" name="Google Shape;4236;p222"/>
          <p:cNvSpPr/>
          <p:nvPr/>
        </p:nvSpPr>
        <p:spPr>
          <a:xfrm>
            <a:off x="6887425" y="3242425"/>
            <a:ext cx="1498200" cy="4458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7" name="Google Shape;4237;p222"/>
          <p:cNvSpPr/>
          <p:nvPr/>
        </p:nvSpPr>
        <p:spPr>
          <a:xfrm>
            <a:off x="849100" y="740775"/>
            <a:ext cx="8020500" cy="661200"/>
          </a:xfrm>
          <a:prstGeom prst="roundRect">
            <a:avLst>
              <a:gd name="adj" fmla="val 804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Resources</a:t>
            </a: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are the files, networking components, and printers that users need permission to access. Permissions depend on roles and responsibilities within the company.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8" name="Google Shape;4238;p2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AD?</a:t>
            </a:r>
            <a:endParaRPr/>
          </a:p>
        </p:txBody>
      </p:sp>
      <p:sp>
        <p:nvSpPr>
          <p:cNvPr id="4239" name="Google Shape;4239;p222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4240" name="Google Shape;4240;p222"/>
          <p:cNvGrpSpPr/>
          <p:nvPr/>
        </p:nvGrpSpPr>
        <p:grpSpPr>
          <a:xfrm>
            <a:off x="1340000" y="2310250"/>
            <a:ext cx="944775" cy="661250"/>
            <a:chOff x="9278875" y="1814900"/>
            <a:chExt cx="944775" cy="661250"/>
          </a:xfrm>
        </p:grpSpPr>
        <p:pic>
          <p:nvPicPr>
            <p:cNvPr id="4241" name="Google Shape;4241;p2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89425" y="181490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2" name="Google Shape;4242;p2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78875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3" name="Google Shape;4243;p2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89950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4" name="Google Shape;4244;p222"/>
          <p:cNvGrpSpPr/>
          <p:nvPr/>
        </p:nvGrpSpPr>
        <p:grpSpPr>
          <a:xfrm>
            <a:off x="5222800" y="2310250"/>
            <a:ext cx="944775" cy="661250"/>
            <a:chOff x="9278875" y="2741375"/>
            <a:chExt cx="944775" cy="661250"/>
          </a:xfrm>
        </p:grpSpPr>
        <p:pic>
          <p:nvPicPr>
            <p:cNvPr id="4245" name="Google Shape;4245;p2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89425" y="274137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6" name="Google Shape;4246;p2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78875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7" name="Google Shape;4247;p2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89950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48" name="Google Shape;4248;p222"/>
          <p:cNvGrpSpPr/>
          <p:nvPr/>
        </p:nvGrpSpPr>
        <p:grpSpPr>
          <a:xfrm>
            <a:off x="7164138" y="2310250"/>
            <a:ext cx="944775" cy="661250"/>
            <a:chOff x="10311575" y="1814900"/>
            <a:chExt cx="944775" cy="661250"/>
          </a:xfrm>
        </p:grpSpPr>
        <p:pic>
          <p:nvPicPr>
            <p:cNvPr id="4249" name="Google Shape;4249;p22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522125" y="181490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0" name="Google Shape;4250;p2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11575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1" name="Google Shape;4251;p2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722650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2" name="Google Shape;4252;p222"/>
          <p:cNvGrpSpPr/>
          <p:nvPr/>
        </p:nvGrpSpPr>
        <p:grpSpPr>
          <a:xfrm>
            <a:off x="3281313" y="2310250"/>
            <a:ext cx="944775" cy="661250"/>
            <a:chOff x="10311575" y="2741375"/>
            <a:chExt cx="944775" cy="661250"/>
          </a:xfrm>
        </p:grpSpPr>
        <p:pic>
          <p:nvPicPr>
            <p:cNvPr id="4253" name="Google Shape;4253;p22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522125" y="274137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4" name="Google Shape;4254;p22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311575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5" name="Google Shape;4255;p22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722650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56" name="Google Shape;4256;p222"/>
          <p:cNvPicPr preferRelativeResize="0"/>
          <p:nvPr/>
        </p:nvPicPr>
        <p:blipFill rotWithShape="1">
          <a:blip r:embed="rId11">
            <a:alphaModFix amt="58000"/>
          </a:blip>
          <a:srcRect t="1774" b="1765"/>
          <a:stretch/>
        </p:blipFill>
        <p:spPr>
          <a:xfrm>
            <a:off x="317622" y="740779"/>
            <a:ext cx="472184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7" name="Google Shape;4257;p222"/>
          <p:cNvSpPr txBox="1"/>
          <p:nvPr/>
        </p:nvSpPr>
        <p:spPr>
          <a:xfrm rot="-5400000">
            <a:off x="-55250" y="2863675"/>
            <a:ext cx="1463700" cy="364800"/>
          </a:xfrm>
          <a:prstGeom prst="rect">
            <a:avLst/>
          </a:prstGeom>
          <a:solidFill>
            <a:srgbClr val="CC0000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 Principals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8" name="Google Shape;4258;p222"/>
          <p:cNvSpPr txBox="1"/>
          <p:nvPr/>
        </p:nvSpPr>
        <p:spPr>
          <a:xfrm rot="-5400000">
            <a:off x="187450" y="4173475"/>
            <a:ext cx="978300" cy="364800"/>
          </a:xfrm>
          <a:prstGeom prst="rect">
            <a:avLst/>
          </a:prstGeom>
          <a:solidFill>
            <a:srgbClr val="38761D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Resources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59" name="Google Shape;4259;p222"/>
          <p:cNvSpPr txBox="1"/>
          <p:nvPr/>
        </p:nvSpPr>
        <p:spPr>
          <a:xfrm>
            <a:off x="859000" y="4479450"/>
            <a:ext cx="1850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Sensitive financial data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60" name="Google Shape;4260;p222"/>
          <p:cNvSpPr txBox="1"/>
          <p:nvPr/>
        </p:nvSpPr>
        <p:spPr>
          <a:xfrm>
            <a:off x="4946050" y="4479450"/>
            <a:ext cx="1498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Printers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61" name="Google Shape;4261;p222"/>
          <p:cNvSpPr txBox="1"/>
          <p:nvPr/>
        </p:nvSpPr>
        <p:spPr>
          <a:xfrm>
            <a:off x="6886675" y="4479450"/>
            <a:ext cx="1498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   Network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62" name="Google Shape;4262;p2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09200" y="3787200"/>
            <a:ext cx="6974275" cy="8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3" name="Google Shape;4263;p222"/>
          <p:cNvSpPr txBox="1"/>
          <p:nvPr/>
        </p:nvSpPr>
        <p:spPr>
          <a:xfrm>
            <a:off x="2749225" y="4308500"/>
            <a:ext cx="20856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Networking components</a:t>
            </a:r>
            <a:b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like switches and routers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64" name="Google Shape;4264;p222"/>
          <p:cNvSpPr/>
          <p:nvPr/>
        </p:nvSpPr>
        <p:spPr>
          <a:xfrm>
            <a:off x="849100" y="1473825"/>
            <a:ext cx="8020500" cy="661200"/>
          </a:xfrm>
          <a:prstGeom prst="roundRect">
            <a:avLst>
              <a:gd name="adj" fmla="val 8043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Security principals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are the permissions and policies assigned to each set of users. They help us create specific controls for users, giving them only the access they need.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65" name="Google Shape;4265;p222"/>
          <p:cNvPicPr preferRelativeResize="0"/>
          <p:nvPr/>
        </p:nvPicPr>
        <p:blipFill rotWithShape="1">
          <a:blip r:embed="rId11">
            <a:alphaModFix amt="58000"/>
          </a:blip>
          <a:srcRect t="1774" b="1765"/>
          <a:stretch/>
        </p:blipFill>
        <p:spPr>
          <a:xfrm>
            <a:off x="317622" y="1473829"/>
            <a:ext cx="472184" cy="3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6" name="Google Shape;4266;p222"/>
          <p:cNvSpPr txBox="1"/>
          <p:nvPr/>
        </p:nvSpPr>
        <p:spPr>
          <a:xfrm>
            <a:off x="1181813" y="2924488"/>
            <a:ext cx="12492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Accountants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67" name="Google Shape;4267;p222"/>
          <p:cNvSpPr txBox="1"/>
          <p:nvPr/>
        </p:nvSpPr>
        <p:spPr>
          <a:xfrm>
            <a:off x="3318925" y="2924488"/>
            <a:ext cx="8121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IT Team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68" name="Google Shape;4268;p222"/>
          <p:cNvSpPr txBox="1"/>
          <p:nvPr/>
        </p:nvSpPr>
        <p:spPr>
          <a:xfrm>
            <a:off x="5195287" y="2924488"/>
            <a:ext cx="94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Everyone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69" name="Google Shape;4269;p222"/>
          <p:cNvSpPr txBox="1"/>
          <p:nvPr/>
        </p:nvSpPr>
        <p:spPr>
          <a:xfrm>
            <a:off x="7136749" y="2924488"/>
            <a:ext cx="94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Guests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70" name="Google Shape;4270;p222"/>
          <p:cNvSpPr txBox="1"/>
          <p:nvPr/>
        </p:nvSpPr>
        <p:spPr>
          <a:xfrm>
            <a:off x="1037413" y="3244178"/>
            <a:ext cx="1498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 access to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71" name="Google Shape;4271;p222"/>
          <p:cNvSpPr txBox="1"/>
          <p:nvPr/>
        </p:nvSpPr>
        <p:spPr>
          <a:xfrm>
            <a:off x="2977238" y="3244178"/>
            <a:ext cx="1498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needs access to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72" name="Google Shape;4272;p222"/>
          <p:cNvSpPr txBox="1"/>
          <p:nvPr/>
        </p:nvSpPr>
        <p:spPr>
          <a:xfrm>
            <a:off x="4918638" y="3244178"/>
            <a:ext cx="14982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needs access to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73" name="Google Shape;4273;p222"/>
          <p:cNvSpPr txBox="1"/>
          <p:nvPr/>
        </p:nvSpPr>
        <p:spPr>
          <a:xfrm>
            <a:off x="6758288" y="3244162"/>
            <a:ext cx="17040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should </a:t>
            </a:r>
            <a:r>
              <a:rPr lang="en" sz="1200" i="1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not </a:t>
            </a:r>
            <a:r>
              <a:rPr lang="en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access to</a:t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7C0"/>
        </a:solidFill>
        <a:effectLst/>
      </p:bgPr>
    </p:bg>
    <p:spTree>
      <p:nvGrpSpPr>
        <p:cNvPr id="1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8" name="Google Shape;4278;p223"/>
          <p:cNvSpPr/>
          <p:nvPr/>
        </p:nvSpPr>
        <p:spPr>
          <a:xfrm>
            <a:off x="648938" y="1594175"/>
            <a:ext cx="8184300" cy="2764200"/>
          </a:xfrm>
          <a:prstGeom prst="rect">
            <a:avLst/>
          </a:prstGeom>
          <a:solidFill>
            <a:srgbClr val="F6F8FA"/>
          </a:solidFill>
          <a:ln w="28575" cap="flat" cmpd="sng">
            <a:solidFill>
              <a:srgbClr val="FAC8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9" name="Google Shape;4279;p223"/>
          <p:cNvSpPr/>
          <p:nvPr/>
        </p:nvSpPr>
        <p:spPr>
          <a:xfrm>
            <a:off x="1234026" y="1782000"/>
            <a:ext cx="7440600" cy="1407600"/>
          </a:xfrm>
          <a:prstGeom prst="rect">
            <a:avLst/>
          </a:prstGeom>
          <a:solidFill>
            <a:srgbClr val="F6F8FA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0" name="Google Shape;4280;p223"/>
          <p:cNvSpPr/>
          <p:nvPr/>
        </p:nvSpPr>
        <p:spPr>
          <a:xfrm>
            <a:off x="1234026" y="3270120"/>
            <a:ext cx="7440600" cy="935700"/>
          </a:xfrm>
          <a:prstGeom prst="rect">
            <a:avLst/>
          </a:prstGeom>
          <a:solidFill>
            <a:srgbClr val="F6F8FA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1" name="Google Shape;4281;p223"/>
          <p:cNvSpPr/>
          <p:nvPr/>
        </p:nvSpPr>
        <p:spPr>
          <a:xfrm>
            <a:off x="3286381" y="1941311"/>
            <a:ext cx="1432500" cy="115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2" name="Google Shape;4282;p223"/>
          <p:cNvSpPr/>
          <p:nvPr/>
        </p:nvSpPr>
        <p:spPr>
          <a:xfrm>
            <a:off x="5142326" y="1941311"/>
            <a:ext cx="1432500" cy="115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3" name="Google Shape;4283;p223"/>
          <p:cNvSpPr/>
          <p:nvPr/>
        </p:nvSpPr>
        <p:spPr>
          <a:xfrm>
            <a:off x="6998270" y="1941311"/>
            <a:ext cx="1432500" cy="115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4" name="Google Shape;4284;p223"/>
          <p:cNvSpPr/>
          <p:nvPr/>
        </p:nvSpPr>
        <p:spPr>
          <a:xfrm>
            <a:off x="1430807" y="1941311"/>
            <a:ext cx="1432500" cy="11583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5" name="Google Shape;4285;p223"/>
          <p:cNvSpPr/>
          <p:nvPr/>
        </p:nvSpPr>
        <p:spPr>
          <a:xfrm>
            <a:off x="1430807" y="2673323"/>
            <a:ext cx="1432500" cy="426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6" name="Google Shape;4286;p223"/>
          <p:cNvSpPr/>
          <p:nvPr/>
        </p:nvSpPr>
        <p:spPr>
          <a:xfrm>
            <a:off x="3286389" y="2673323"/>
            <a:ext cx="1432500" cy="426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7" name="Google Shape;4287;p223"/>
          <p:cNvSpPr/>
          <p:nvPr/>
        </p:nvSpPr>
        <p:spPr>
          <a:xfrm>
            <a:off x="5142330" y="2673323"/>
            <a:ext cx="1432500" cy="426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8" name="Google Shape;4288;p223"/>
          <p:cNvSpPr/>
          <p:nvPr/>
        </p:nvSpPr>
        <p:spPr>
          <a:xfrm>
            <a:off x="6998270" y="2673323"/>
            <a:ext cx="1432500" cy="426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9" name="Google Shape;4289;p2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AD?</a:t>
            </a:r>
            <a:endParaRPr/>
          </a:p>
        </p:txBody>
      </p:sp>
      <p:sp>
        <p:nvSpPr>
          <p:cNvPr id="4290" name="Google Shape;4290;p223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4291" name="Google Shape;4291;p223"/>
          <p:cNvGrpSpPr/>
          <p:nvPr/>
        </p:nvGrpSpPr>
        <p:grpSpPr>
          <a:xfrm>
            <a:off x="1694156" y="1782044"/>
            <a:ext cx="903394" cy="632287"/>
            <a:chOff x="9278875" y="1814900"/>
            <a:chExt cx="944775" cy="661250"/>
          </a:xfrm>
        </p:grpSpPr>
        <p:pic>
          <p:nvPicPr>
            <p:cNvPr id="4292" name="Google Shape;4292;p2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89425" y="181490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3" name="Google Shape;4293;p2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78875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4" name="Google Shape;4294;p2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89950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95" name="Google Shape;4295;p223"/>
          <p:cNvGrpSpPr/>
          <p:nvPr/>
        </p:nvGrpSpPr>
        <p:grpSpPr>
          <a:xfrm>
            <a:off x="5406802" y="1782066"/>
            <a:ext cx="903394" cy="632287"/>
            <a:chOff x="9278875" y="2741375"/>
            <a:chExt cx="944775" cy="661250"/>
          </a:xfrm>
        </p:grpSpPr>
        <p:pic>
          <p:nvPicPr>
            <p:cNvPr id="4296" name="Google Shape;4296;p2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89425" y="274137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7" name="Google Shape;4297;p2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78875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8" name="Google Shape;4298;p2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89950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99" name="Google Shape;4299;p223"/>
          <p:cNvGrpSpPr/>
          <p:nvPr/>
        </p:nvGrpSpPr>
        <p:grpSpPr>
          <a:xfrm>
            <a:off x="7263089" y="1782044"/>
            <a:ext cx="903394" cy="632287"/>
            <a:chOff x="10311575" y="1814900"/>
            <a:chExt cx="944775" cy="661250"/>
          </a:xfrm>
        </p:grpSpPr>
        <p:pic>
          <p:nvPicPr>
            <p:cNvPr id="4300" name="Google Shape;4300;p2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522125" y="181490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1" name="Google Shape;4301;p2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11575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2" name="Google Shape;4302;p2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722650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3" name="Google Shape;4303;p223"/>
          <p:cNvGrpSpPr/>
          <p:nvPr/>
        </p:nvGrpSpPr>
        <p:grpSpPr>
          <a:xfrm>
            <a:off x="3550419" y="1782066"/>
            <a:ext cx="903394" cy="632287"/>
            <a:chOff x="10311575" y="2741375"/>
            <a:chExt cx="944775" cy="661250"/>
          </a:xfrm>
        </p:grpSpPr>
        <p:pic>
          <p:nvPicPr>
            <p:cNvPr id="4304" name="Google Shape;4304;p22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522125" y="274137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5" name="Google Shape;4305;p22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311575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6" name="Google Shape;4306;p22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722650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07" name="Google Shape;4307;p223"/>
          <p:cNvSpPr txBox="1"/>
          <p:nvPr/>
        </p:nvSpPr>
        <p:spPr>
          <a:xfrm>
            <a:off x="1632926" y="2367650"/>
            <a:ext cx="1044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Accountants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08" name="Google Shape;4308;p223"/>
          <p:cNvSpPr txBox="1"/>
          <p:nvPr/>
        </p:nvSpPr>
        <p:spPr>
          <a:xfrm>
            <a:off x="3612338" y="2367658"/>
            <a:ext cx="7764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IT Team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09" name="Google Shape;4309;p223"/>
          <p:cNvSpPr txBox="1"/>
          <p:nvPr/>
        </p:nvSpPr>
        <p:spPr>
          <a:xfrm>
            <a:off x="5406473" y="2367658"/>
            <a:ext cx="903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Everyone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10" name="Google Shape;4310;p223"/>
          <p:cNvSpPr txBox="1"/>
          <p:nvPr/>
        </p:nvSpPr>
        <p:spPr>
          <a:xfrm>
            <a:off x="7262856" y="2367658"/>
            <a:ext cx="903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Guests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11" name="Google Shape;4311;p223"/>
          <p:cNvSpPr txBox="1"/>
          <p:nvPr/>
        </p:nvSpPr>
        <p:spPr>
          <a:xfrm>
            <a:off x="1430800" y="2673340"/>
            <a:ext cx="1432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 access to</a:t>
            </a:r>
            <a:endParaRPr sz="11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12" name="Google Shape;4312;p223"/>
          <p:cNvSpPr txBox="1"/>
          <p:nvPr/>
        </p:nvSpPr>
        <p:spPr>
          <a:xfrm>
            <a:off x="3285618" y="2673340"/>
            <a:ext cx="1432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needs access to</a:t>
            </a:r>
            <a:endParaRPr sz="11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13" name="Google Shape;4313;p223"/>
          <p:cNvSpPr txBox="1"/>
          <p:nvPr/>
        </p:nvSpPr>
        <p:spPr>
          <a:xfrm>
            <a:off x="5141942" y="2673340"/>
            <a:ext cx="1432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needs access to</a:t>
            </a:r>
            <a:endParaRPr sz="11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14" name="Google Shape;4314;p223"/>
          <p:cNvSpPr txBox="1"/>
          <p:nvPr/>
        </p:nvSpPr>
        <p:spPr>
          <a:xfrm>
            <a:off x="6900974" y="2673325"/>
            <a:ext cx="16293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should </a:t>
            </a:r>
            <a:r>
              <a:rPr lang="en" sz="1100" i="1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not </a:t>
            </a:r>
            <a:r>
              <a:rPr lang="en" sz="11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have access to</a:t>
            </a:r>
            <a:endParaRPr sz="11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15" name="Google Shape;4315;p223"/>
          <p:cNvSpPr txBox="1"/>
          <p:nvPr/>
        </p:nvSpPr>
        <p:spPr>
          <a:xfrm rot="-5400000">
            <a:off x="359913" y="2311155"/>
            <a:ext cx="1399500" cy="348900"/>
          </a:xfrm>
          <a:prstGeom prst="rect">
            <a:avLst/>
          </a:prstGeom>
          <a:solidFill>
            <a:srgbClr val="CC0000"/>
          </a:solidFill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Security Principals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316" name="Google Shape;4316;p223"/>
          <p:cNvSpPr txBox="1"/>
          <p:nvPr/>
        </p:nvSpPr>
        <p:spPr>
          <a:xfrm rot="-5400000">
            <a:off x="591963" y="3563541"/>
            <a:ext cx="935400" cy="348900"/>
          </a:xfrm>
          <a:prstGeom prst="rect">
            <a:avLst/>
          </a:prstGeom>
          <a:solidFill>
            <a:srgbClr val="38761D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Resources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4317" name="Google Shape;4317;p223"/>
          <p:cNvSpPr txBox="1"/>
          <p:nvPr/>
        </p:nvSpPr>
        <p:spPr>
          <a:xfrm>
            <a:off x="1234026" y="3856137"/>
            <a:ext cx="17691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Sensitive financial data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18" name="Google Shape;4318;p223"/>
          <p:cNvSpPr txBox="1"/>
          <p:nvPr/>
        </p:nvSpPr>
        <p:spPr>
          <a:xfrm>
            <a:off x="5141971" y="3856137"/>
            <a:ext cx="1432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Printers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19" name="Google Shape;4319;p223"/>
          <p:cNvSpPr txBox="1"/>
          <p:nvPr/>
        </p:nvSpPr>
        <p:spPr>
          <a:xfrm>
            <a:off x="6997553" y="3856137"/>
            <a:ext cx="1432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   Network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320" name="Google Shape;4320;p2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68879" y="3194224"/>
            <a:ext cx="6668645" cy="849729"/>
          </a:xfrm>
          <a:prstGeom prst="rect">
            <a:avLst/>
          </a:prstGeom>
          <a:noFill/>
          <a:ln>
            <a:noFill/>
          </a:ln>
        </p:spPr>
      </p:pic>
      <p:sp>
        <p:nvSpPr>
          <p:cNvPr id="4321" name="Google Shape;4321;p223"/>
          <p:cNvSpPr txBox="1"/>
          <p:nvPr/>
        </p:nvSpPr>
        <p:spPr>
          <a:xfrm>
            <a:off x="3041417" y="3692679"/>
            <a:ext cx="19941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Networking components</a:t>
            </a:r>
            <a:b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like switches and routers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22" name="Google Shape;4322;p223"/>
          <p:cNvSpPr txBox="1"/>
          <p:nvPr/>
        </p:nvSpPr>
        <p:spPr>
          <a:xfrm rot="-5400000">
            <a:off x="-894037" y="2799025"/>
            <a:ext cx="2767200" cy="357600"/>
          </a:xfrm>
          <a:prstGeom prst="rect">
            <a:avLst/>
          </a:prstGeom>
          <a:solidFill>
            <a:srgbClr val="FAC814"/>
          </a:solidFill>
          <a:ln w="28575" cap="flat" cmpd="sng">
            <a:solidFill>
              <a:srgbClr val="FAC8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Managed via Active Directory</a:t>
            </a:r>
            <a:endParaRPr/>
          </a:p>
        </p:txBody>
      </p:sp>
      <p:sp>
        <p:nvSpPr>
          <p:cNvPr id="4323" name="Google Shape;4323;p2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Microsoft’s</a:t>
            </a:r>
            <a:r>
              <a:rPr lang="en" b="1"/>
              <a:t> Active Directory</a:t>
            </a:r>
            <a:r>
              <a:rPr lang="en"/>
              <a:t> is the system we use to manage these resources </a:t>
            </a:r>
            <a:r>
              <a:rPr lang="en" i="1"/>
              <a:t>and</a:t>
            </a:r>
            <a:r>
              <a:rPr lang="en"/>
              <a:t> security principals.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p224"/>
          <p:cNvSpPr/>
          <p:nvPr/>
        </p:nvSpPr>
        <p:spPr>
          <a:xfrm>
            <a:off x="-12300" y="0"/>
            <a:ext cx="916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9" name="Google Shape;4329;p2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48048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Exactly is AD?</a:t>
            </a:r>
            <a:endParaRPr/>
          </a:p>
        </p:txBody>
      </p:sp>
      <p:pic>
        <p:nvPicPr>
          <p:cNvPr id="4330" name="Google Shape;4330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640075"/>
            <a:ext cx="4930536" cy="37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1" name="Google Shape;4331;p224"/>
          <p:cNvSpPr txBox="1">
            <a:spLocks noGrp="1"/>
          </p:cNvSpPr>
          <p:nvPr>
            <p:ph type="subTitle" idx="1"/>
          </p:nvPr>
        </p:nvSpPr>
        <p:spPr>
          <a:xfrm>
            <a:off x="4754475" y="828375"/>
            <a:ext cx="4542000" cy="3243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Directory is all the services that work together to manage </a:t>
            </a:r>
            <a:r>
              <a:rPr lang="en" b="1"/>
              <a:t>authentication </a:t>
            </a:r>
            <a:r>
              <a:rPr lang="en"/>
              <a:t>and </a:t>
            </a:r>
            <a:r>
              <a:rPr lang="en" b="1"/>
              <a:t>authorization </a:t>
            </a:r>
            <a:r>
              <a:rPr lang="en"/>
              <a:t>within a Windows Server network. </a:t>
            </a:r>
            <a:endParaRPr/>
          </a:p>
        </p:txBody>
      </p:sp>
      <p:sp>
        <p:nvSpPr>
          <p:cNvPr id="4332" name="Google Shape;4332;p224"/>
          <p:cNvSpPr txBox="1">
            <a:spLocks noGrp="1"/>
          </p:cNvSpPr>
          <p:nvPr>
            <p:ph type="body" idx="3"/>
          </p:nvPr>
        </p:nvSpPr>
        <p:spPr>
          <a:xfrm>
            <a:off x="4754550" y="2232225"/>
            <a:ext cx="4401900" cy="1839900"/>
          </a:xfrm>
          <a:prstGeom prst="rect">
            <a:avLst/>
          </a:prstGeom>
          <a:noFill/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320040" lvl="0" indent="-1930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●"/>
            </a:pPr>
            <a:r>
              <a:rPr lang="en" sz="1600" b="1"/>
              <a:t>Authentication</a:t>
            </a:r>
            <a:r>
              <a:rPr lang="en" sz="1600"/>
              <a:t> allows users to prove their identity using a password, token, or biometric key. </a:t>
            </a:r>
            <a:endParaRPr sz="1600"/>
          </a:p>
          <a:p>
            <a:pPr marL="320040" lvl="0" indent="-19304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●"/>
            </a:pPr>
            <a:r>
              <a:rPr lang="en" sz="1600" b="1"/>
              <a:t>Authorization </a:t>
            </a:r>
            <a:r>
              <a:rPr lang="en" sz="1600"/>
              <a:t>provides or denies  users</a:t>
            </a:r>
            <a:r>
              <a:rPr lang="en" sz="1600" b="1"/>
              <a:t> </a:t>
            </a:r>
            <a:r>
              <a:rPr lang="en" sz="1600"/>
              <a:t>permission to material.</a:t>
            </a:r>
            <a:endParaRPr sz="1600"/>
          </a:p>
        </p:txBody>
      </p:sp>
      <p:sp>
        <p:nvSpPr>
          <p:cNvPr id="4333" name="Google Shape;4333;p224"/>
          <p:cNvSpPr/>
          <p:nvPr/>
        </p:nvSpPr>
        <p:spPr>
          <a:xfrm>
            <a:off x="-12300" y="4300800"/>
            <a:ext cx="9168600" cy="846900"/>
          </a:xfrm>
          <a:prstGeom prst="rect">
            <a:avLst/>
          </a:prstGeom>
          <a:solidFill>
            <a:srgbClr val="FAC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4" name="Google Shape;4334;p22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335" name="Google Shape;4335;p224"/>
          <p:cNvSpPr txBox="1"/>
          <p:nvPr/>
        </p:nvSpPr>
        <p:spPr>
          <a:xfrm>
            <a:off x="-12300" y="4457400"/>
            <a:ext cx="9144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Roboto Medium"/>
                <a:ea typeface="Roboto Medium"/>
                <a:cs typeface="Roboto Medium"/>
                <a:sym typeface="Roboto Medium"/>
              </a:rPr>
              <a:t>Remember the principle of least privilege from the Linux SysAdmin units?</a:t>
            </a:r>
            <a:endParaRPr sz="1800"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336" name="Google Shape;4336;p2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7C0"/>
        </a:solidFill>
        <a:effectLst/>
      </p:bgPr>
    </p:bg>
    <p:spTree>
      <p:nvGrpSpPr>
        <p:cNvPr id="1" name="Shape 4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" name="Google Shape;4341;p225"/>
          <p:cNvSpPr/>
          <p:nvPr/>
        </p:nvSpPr>
        <p:spPr>
          <a:xfrm>
            <a:off x="648950" y="2279975"/>
            <a:ext cx="8184300" cy="2357700"/>
          </a:xfrm>
          <a:prstGeom prst="rect">
            <a:avLst/>
          </a:prstGeom>
          <a:solidFill>
            <a:srgbClr val="F6F8FA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2" name="Google Shape;4342;p225"/>
          <p:cNvSpPr txBox="1"/>
          <p:nvPr/>
        </p:nvSpPr>
        <p:spPr>
          <a:xfrm rot="-5400000">
            <a:off x="-690475" y="3281325"/>
            <a:ext cx="2360100" cy="357600"/>
          </a:xfrm>
          <a:prstGeom prst="rect">
            <a:avLst/>
          </a:prstGeom>
          <a:solidFill>
            <a:srgbClr val="1155CC"/>
          </a:solidFill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Objects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43" name="Google Shape;4343;p225"/>
          <p:cNvSpPr/>
          <p:nvPr/>
        </p:nvSpPr>
        <p:spPr>
          <a:xfrm>
            <a:off x="3025977" y="2627104"/>
            <a:ext cx="1432500" cy="77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Google Shape;4344;p225"/>
          <p:cNvSpPr/>
          <p:nvPr/>
        </p:nvSpPr>
        <p:spPr>
          <a:xfrm>
            <a:off x="4881925" y="2627104"/>
            <a:ext cx="1432500" cy="77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5" name="Google Shape;4345;p225"/>
          <p:cNvSpPr/>
          <p:nvPr/>
        </p:nvSpPr>
        <p:spPr>
          <a:xfrm>
            <a:off x="6737872" y="2627104"/>
            <a:ext cx="1432500" cy="77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225"/>
          <p:cNvSpPr/>
          <p:nvPr/>
        </p:nvSpPr>
        <p:spPr>
          <a:xfrm>
            <a:off x="1170400" y="2627104"/>
            <a:ext cx="1432500" cy="775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142875" dist="9525" algn="bl" rotWithShape="0">
              <a:srgbClr val="000000">
                <a:alpha val="1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2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Exactly is AD?</a:t>
            </a:r>
            <a:endParaRPr/>
          </a:p>
        </p:txBody>
      </p:sp>
      <p:sp>
        <p:nvSpPr>
          <p:cNvPr id="4348" name="Google Shape;4348;p22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4349" name="Google Shape;4349;p225"/>
          <p:cNvGrpSpPr/>
          <p:nvPr/>
        </p:nvGrpSpPr>
        <p:grpSpPr>
          <a:xfrm>
            <a:off x="1433756" y="2467844"/>
            <a:ext cx="903394" cy="632287"/>
            <a:chOff x="9278875" y="1814900"/>
            <a:chExt cx="944775" cy="661250"/>
          </a:xfrm>
        </p:grpSpPr>
        <p:pic>
          <p:nvPicPr>
            <p:cNvPr id="4350" name="Google Shape;4350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89425" y="181490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1" name="Google Shape;4351;p2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78875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2" name="Google Shape;4352;p2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89950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53" name="Google Shape;4353;p225"/>
          <p:cNvGrpSpPr/>
          <p:nvPr/>
        </p:nvGrpSpPr>
        <p:grpSpPr>
          <a:xfrm>
            <a:off x="5146402" y="2467866"/>
            <a:ext cx="903394" cy="632287"/>
            <a:chOff x="9278875" y="2741375"/>
            <a:chExt cx="944775" cy="661250"/>
          </a:xfrm>
        </p:grpSpPr>
        <p:pic>
          <p:nvPicPr>
            <p:cNvPr id="4354" name="Google Shape;4354;p2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489425" y="274137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5" name="Google Shape;4355;p2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278875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6" name="Google Shape;4356;p2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89950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57" name="Google Shape;4357;p225"/>
          <p:cNvGrpSpPr/>
          <p:nvPr/>
        </p:nvGrpSpPr>
        <p:grpSpPr>
          <a:xfrm>
            <a:off x="7002689" y="2467844"/>
            <a:ext cx="903394" cy="632287"/>
            <a:chOff x="10311575" y="1814900"/>
            <a:chExt cx="944775" cy="661250"/>
          </a:xfrm>
        </p:grpSpPr>
        <p:pic>
          <p:nvPicPr>
            <p:cNvPr id="4358" name="Google Shape;4358;p2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522125" y="181490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9" name="Google Shape;4359;p2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311575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0" name="Google Shape;4360;p22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722650" y="1942450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1" name="Google Shape;4361;p225"/>
          <p:cNvGrpSpPr/>
          <p:nvPr/>
        </p:nvGrpSpPr>
        <p:grpSpPr>
          <a:xfrm>
            <a:off x="3290019" y="2467866"/>
            <a:ext cx="903394" cy="632287"/>
            <a:chOff x="10311575" y="2741375"/>
            <a:chExt cx="944775" cy="661250"/>
          </a:xfrm>
        </p:grpSpPr>
        <p:pic>
          <p:nvPicPr>
            <p:cNvPr id="4362" name="Google Shape;4362;p22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0522125" y="274137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3" name="Google Shape;4363;p2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311575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4" name="Google Shape;4364;p22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722650" y="2868925"/>
              <a:ext cx="533700" cy="5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5" name="Google Shape;4365;p225"/>
          <p:cNvSpPr txBox="1"/>
          <p:nvPr/>
        </p:nvSpPr>
        <p:spPr>
          <a:xfrm>
            <a:off x="1372526" y="3053450"/>
            <a:ext cx="10446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Accounting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66" name="Google Shape;4366;p225"/>
          <p:cNvSpPr txBox="1"/>
          <p:nvPr/>
        </p:nvSpPr>
        <p:spPr>
          <a:xfrm>
            <a:off x="3351938" y="3053458"/>
            <a:ext cx="7764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IT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67" name="Google Shape;4367;p225"/>
          <p:cNvSpPr txBox="1"/>
          <p:nvPr/>
        </p:nvSpPr>
        <p:spPr>
          <a:xfrm>
            <a:off x="5146073" y="3053458"/>
            <a:ext cx="903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Marketing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68" name="Google Shape;4368;p225"/>
          <p:cNvSpPr txBox="1"/>
          <p:nvPr/>
        </p:nvSpPr>
        <p:spPr>
          <a:xfrm>
            <a:off x="7002456" y="3053458"/>
            <a:ext cx="903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edium"/>
                <a:ea typeface="Roboto Medium"/>
                <a:cs typeface="Roboto Medium"/>
                <a:sym typeface="Roboto Medium"/>
              </a:rPr>
              <a:t>Guests</a:t>
            </a:r>
            <a:endParaRPr sz="1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69" name="Google Shape;4369;p225"/>
          <p:cNvSpPr txBox="1"/>
          <p:nvPr/>
        </p:nvSpPr>
        <p:spPr>
          <a:xfrm>
            <a:off x="973626" y="4160937"/>
            <a:ext cx="17691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Sensitive financial data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70" name="Google Shape;4370;p225"/>
          <p:cNvSpPr txBox="1"/>
          <p:nvPr/>
        </p:nvSpPr>
        <p:spPr>
          <a:xfrm>
            <a:off x="4942975" y="4160925"/>
            <a:ext cx="13710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Printers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71" name="Google Shape;4371;p225"/>
          <p:cNvSpPr txBox="1"/>
          <p:nvPr/>
        </p:nvSpPr>
        <p:spPr>
          <a:xfrm>
            <a:off x="6737153" y="4160937"/>
            <a:ext cx="1432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   Network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372" name="Google Shape;4372;p2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08479" y="3499024"/>
            <a:ext cx="6668645" cy="849729"/>
          </a:xfrm>
          <a:prstGeom prst="rect">
            <a:avLst/>
          </a:prstGeom>
          <a:noFill/>
          <a:ln>
            <a:noFill/>
          </a:ln>
        </p:spPr>
      </p:pic>
      <p:sp>
        <p:nvSpPr>
          <p:cNvPr id="4373" name="Google Shape;4373;p225"/>
          <p:cNvSpPr txBox="1"/>
          <p:nvPr/>
        </p:nvSpPr>
        <p:spPr>
          <a:xfrm>
            <a:off x="2781017" y="3997479"/>
            <a:ext cx="19941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Networking components</a:t>
            </a:r>
            <a:b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like switches and routers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74" name="Google Shape;4374;p2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Directory understands an organization’s resources and security principals as objects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Objects </a:t>
            </a:r>
            <a:r>
              <a:rPr lang="en">
                <a:solidFill>
                  <a:schemeClr val="dk1"/>
                </a:solidFill>
              </a:rPr>
              <a:t>are the </a:t>
            </a:r>
            <a:r>
              <a:rPr lang="en">
                <a:solidFill>
                  <a:srgbClr val="24292E"/>
                </a:solidFill>
              </a:rPr>
              <a:t>users, groups, and computers, </a:t>
            </a:r>
            <a:r>
              <a:rPr lang="en" i="1">
                <a:solidFill>
                  <a:srgbClr val="24292E"/>
                </a:solidFill>
              </a:rPr>
              <a:t>and</a:t>
            </a:r>
            <a:r>
              <a:rPr lang="en">
                <a:solidFill>
                  <a:srgbClr val="24292E"/>
                </a:solidFill>
              </a:rPr>
              <a:t> the file shares, network printers, and other resources that users need to access.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B7C0"/>
        </a:solidFill>
        <a:effectLst/>
      </p:bgPr>
    </p:bg>
    <p:spTree>
      <p:nvGrpSpPr>
        <p:cNvPr id="1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Google Shape;4379;p226"/>
          <p:cNvSpPr/>
          <p:nvPr/>
        </p:nvSpPr>
        <p:spPr>
          <a:xfrm>
            <a:off x="481275" y="1862900"/>
            <a:ext cx="8261700" cy="3009900"/>
          </a:xfrm>
          <a:prstGeom prst="rect">
            <a:avLst/>
          </a:prstGeom>
          <a:solidFill>
            <a:srgbClr val="F6F8FA"/>
          </a:solidFill>
          <a:ln w="28575" cap="flat" cmpd="sng">
            <a:solidFill>
              <a:srgbClr val="FAC8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0" name="Google Shape;4380;p226"/>
          <p:cNvSpPr txBox="1">
            <a:spLocks noGrp="1"/>
          </p:cNvSpPr>
          <p:nvPr>
            <p:ph type="body" idx="3"/>
          </p:nvPr>
        </p:nvSpPr>
        <p:spPr>
          <a:xfrm>
            <a:off x="175" y="1498300"/>
            <a:ext cx="9144000" cy="5337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Structure of Active Directory:</a:t>
            </a:r>
            <a:endParaRPr sz="1800"/>
          </a:p>
        </p:txBody>
      </p:sp>
      <p:cxnSp>
        <p:nvCxnSpPr>
          <p:cNvPr id="4381" name="Google Shape;4381;p226"/>
          <p:cNvCxnSpPr/>
          <p:nvPr/>
        </p:nvCxnSpPr>
        <p:spPr>
          <a:xfrm>
            <a:off x="6619613" y="2948938"/>
            <a:ext cx="0" cy="541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82" name="Google Shape;4382;p226"/>
          <p:cNvCxnSpPr/>
          <p:nvPr/>
        </p:nvCxnSpPr>
        <p:spPr>
          <a:xfrm flipH="1">
            <a:off x="5296175" y="2969075"/>
            <a:ext cx="1343400" cy="392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83" name="Google Shape;4383;p226"/>
          <p:cNvCxnSpPr/>
          <p:nvPr/>
        </p:nvCxnSpPr>
        <p:spPr>
          <a:xfrm>
            <a:off x="6649775" y="2989175"/>
            <a:ext cx="1283400" cy="372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84" name="Google Shape;4384;p226"/>
          <p:cNvCxnSpPr/>
          <p:nvPr/>
        </p:nvCxnSpPr>
        <p:spPr>
          <a:xfrm>
            <a:off x="2606788" y="2948938"/>
            <a:ext cx="0" cy="541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85" name="Google Shape;4385;p226"/>
          <p:cNvCxnSpPr>
            <a:endCxn id="4386" idx="0"/>
          </p:cNvCxnSpPr>
          <p:nvPr/>
        </p:nvCxnSpPr>
        <p:spPr>
          <a:xfrm flipH="1">
            <a:off x="1283350" y="2969075"/>
            <a:ext cx="1343400" cy="392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87" name="Google Shape;4387;p226"/>
          <p:cNvCxnSpPr>
            <a:endCxn id="4388" idx="0"/>
          </p:cNvCxnSpPr>
          <p:nvPr/>
        </p:nvCxnSpPr>
        <p:spPr>
          <a:xfrm>
            <a:off x="2636950" y="2989175"/>
            <a:ext cx="1283400" cy="372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89" name="Google Shape;4389;p2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 Architecture</a:t>
            </a:r>
            <a:endParaRPr/>
          </a:p>
        </p:txBody>
      </p:sp>
      <p:sp>
        <p:nvSpPr>
          <p:cNvPr id="4390" name="Google Shape;4390;p2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Directory has a hierarchical structure of organizational units, users, machines, groups, domains, trees, and forests.</a:t>
            </a:r>
            <a:endParaRPr/>
          </a:p>
        </p:txBody>
      </p:sp>
      <p:sp>
        <p:nvSpPr>
          <p:cNvPr id="4391" name="Google Shape;4391;p2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392" name="Google Shape;4392;p226"/>
          <p:cNvSpPr txBox="1"/>
          <p:nvPr/>
        </p:nvSpPr>
        <p:spPr>
          <a:xfrm>
            <a:off x="481275" y="1862900"/>
            <a:ext cx="1784700" cy="311100"/>
          </a:xfrm>
          <a:prstGeom prst="rect">
            <a:avLst/>
          </a:prstGeom>
          <a:solidFill>
            <a:srgbClr val="FAC814"/>
          </a:solidFill>
          <a:ln w="28575" cap="flat" cmpd="sng">
            <a:solidFill>
              <a:srgbClr val="FAC81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Active Directory</a:t>
            </a:r>
            <a:endParaRPr/>
          </a:p>
        </p:txBody>
      </p:sp>
      <p:sp>
        <p:nvSpPr>
          <p:cNvPr id="4393" name="Google Shape;4393;p226"/>
          <p:cNvSpPr/>
          <p:nvPr/>
        </p:nvSpPr>
        <p:spPr>
          <a:xfrm>
            <a:off x="651700" y="2320475"/>
            <a:ext cx="7910700" cy="311100"/>
          </a:xfrm>
          <a:prstGeom prst="roundRect">
            <a:avLst>
              <a:gd name="adj" fmla="val 16667"/>
            </a:avLst>
          </a:prstGeom>
          <a:solidFill>
            <a:srgbClr val="0B7743"/>
          </a:solidFill>
          <a:ln>
            <a:noFill/>
          </a:ln>
          <a:effectLst>
            <a:outerShdw blurRad="85725" dist="9525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FOREST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94" name="Google Shape;4394;p226"/>
          <p:cNvSpPr/>
          <p:nvPr/>
        </p:nvSpPr>
        <p:spPr>
          <a:xfrm>
            <a:off x="651700" y="2701850"/>
            <a:ext cx="3900300" cy="311100"/>
          </a:xfrm>
          <a:prstGeom prst="roundRect">
            <a:avLst>
              <a:gd name="adj" fmla="val 16667"/>
            </a:avLst>
          </a:prstGeom>
          <a:solidFill>
            <a:srgbClr val="37B046"/>
          </a:solidFill>
          <a:ln>
            <a:noFill/>
          </a:ln>
          <a:effectLst>
            <a:outerShdw blurRad="85725" dist="9525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TREE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95" name="Google Shape;4395;p226"/>
          <p:cNvSpPr/>
          <p:nvPr/>
        </p:nvSpPr>
        <p:spPr>
          <a:xfrm>
            <a:off x="4662100" y="2701850"/>
            <a:ext cx="3900300" cy="311100"/>
          </a:xfrm>
          <a:prstGeom prst="roundRect">
            <a:avLst>
              <a:gd name="adj" fmla="val 16667"/>
            </a:avLst>
          </a:prstGeom>
          <a:solidFill>
            <a:srgbClr val="37B046"/>
          </a:solidFill>
          <a:ln>
            <a:noFill/>
          </a:ln>
          <a:effectLst>
            <a:outerShdw blurRad="85725" dist="9525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TREE</a:t>
            </a:r>
            <a:endParaRPr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96" name="Google Shape;4396;p226"/>
          <p:cNvSpPr/>
          <p:nvPr/>
        </p:nvSpPr>
        <p:spPr>
          <a:xfrm>
            <a:off x="651700" y="3334775"/>
            <a:ext cx="1263300" cy="14838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171450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7" name="Google Shape;4397;p226"/>
          <p:cNvSpPr/>
          <p:nvPr/>
        </p:nvSpPr>
        <p:spPr>
          <a:xfrm>
            <a:off x="772025" y="3672825"/>
            <a:ext cx="1027500" cy="1145700"/>
          </a:xfrm>
          <a:prstGeom prst="ellipse">
            <a:avLst/>
          </a:prstGeom>
          <a:solidFill>
            <a:srgbClr val="57D1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8" name="Google Shape;4398;p226"/>
          <p:cNvSpPr/>
          <p:nvPr/>
        </p:nvSpPr>
        <p:spPr>
          <a:xfrm>
            <a:off x="872300" y="4141500"/>
            <a:ext cx="822000" cy="677100"/>
          </a:xfrm>
          <a:prstGeom prst="ellipse">
            <a:avLst/>
          </a:prstGeom>
          <a:solidFill>
            <a:srgbClr val="96E5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6" name="Google Shape;4386;p226"/>
          <p:cNvSpPr txBox="1"/>
          <p:nvPr/>
        </p:nvSpPr>
        <p:spPr>
          <a:xfrm>
            <a:off x="651700" y="3361775"/>
            <a:ext cx="1263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Domains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99" name="Google Shape;4399;p226"/>
          <p:cNvSpPr txBox="1"/>
          <p:nvPr/>
        </p:nvSpPr>
        <p:spPr>
          <a:xfrm>
            <a:off x="651700" y="4265375"/>
            <a:ext cx="12633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Computers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00" name="Google Shape;4400;p226"/>
          <p:cNvSpPr/>
          <p:nvPr/>
        </p:nvSpPr>
        <p:spPr>
          <a:xfrm>
            <a:off x="3288700" y="3334775"/>
            <a:ext cx="1263300" cy="14838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171450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1" name="Google Shape;4401;p226"/>
          <p:cNvSpPr/>
          <p:nvPr/>
        </p:nvSpPr>
        <p:spPr>
          <a:xfrm>
            <a:off x="3409025" y="3672825"/>
            <a:ext cx="1027500" cy="1145700"/>
          </a:xfrm>
          <a:prstGeom prst="ellipse">
            <a:avLst/>
          </a:prstGeom>
          <a:solidFill>
            <a:srgbClr val="57D1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2" name="Google Shape;4402;p226"/>
          <p:cNvSpPr/>
          <p:nvPr/>
        </p:nvSpPr>
        <p:spPr>
          <a:xfrm>
            <a:off x="3509300" y="4141500"/>
            <a:ext cx="822000" cy="677100"/>
          </a:xfrm>
          <a:prstGeom prst="ellipse">
            <a:avLst/>
          </a:prstGeom>
          <a:solidFill>
            <a:srgbClr val="96E5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8" name="Google Shape;4388;p226"/>
          <p:cNvSpPr txBox="1"/>
          <p:nvPr/>
        </p:nvSpPr>
        <p:spPr>
          <a:xfrm>
            <a:off x="3288700" y="3361775"/>
            <a:ext cx="1263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Domains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03" name="Google Shape;4403;p226"/>
          <p:cNvSpPr txBox="1"/>
          <p:nvPr/>
        </p:nvSpPr>
        <p:spPr>
          <a:xfrm>
            <a:off x="3288700" y="4265375"/>
            <a:ext cx="12633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Computers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04" name="Google Shape;4404;p226"/>
          <p:cNvSpPr/>
          <p:nvPr/>
        </p:nvSpPr>
        <p:spPr>
          <a:xfrm>
            <a:off x="1970200" y="3334775"/>
            <a:ext cx="1263300" cy="14838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171450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5" name="Google Shape;4405;p226"/>
          <p:cNvSpPr/>
          <p:nvPr/>
        </p:nvSpPr>
        <p:spPr>
          <a:xfrm>
            <a:off x="2090525" y="3672825"/>
            <a:ext cx="1027500" cy="1145700"/>
          </a:xfrm>
          <a:prstGeom prst="ellipse">
            <a:avLst/>
          </a:prstGeom>
          <a:solidFill>
            <a:srgbClr val="57D1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6" name="Google Shape;4406;p226"/>
          <p:cNvSpPr/>
          <p:nvPr/>
        </p:nvSpPr>
        <p:spPr>
          <a:xfrm>
            <a:off x="2190800" y="4141500"/>
            <a:ext cx="822000" cy="677100"/>
          </a:xfrm>
          <a:prstGeom prst="ellipse">
            <a:avLst/>
          </a:prstGeom>
          <a:solidFill>
            <a:srgbClr val="96E5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7" name="Google Shape;4407;p226"/>
          <p:cNvSpPr txBox="1"/>
          <p:nvPr/>
        </p:nvSpPr>
        <p:spPr>
          <a:xfrm>
            <a:off x="1970200" y="3361775"/>
            <a:ext cx="1263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Domains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08" name="Google Shape;4408;p226"/>
          <p:cNvSpPr txBox="1"/>
          <p:nvPr/>
        </p:nvSpPr>
        <p:spPr>
          <a:xfrm>
            <a:off x="1970200" y="4265375"/>
            <a:ext cx="12633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Computers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09" name="Google Shape;4409;p226"/>
          <p:cNvSpPr/>
          <p:nvPr/>
        </p:nvSpPr>
        <p:spPr>
          <a:xfrm>
            <a:off x="4662100" y="3334775"/>
            <a:ext cx="1263300" cy="14838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171450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0" name="Google Shape;4410;p226"/>
          <p:cNvSpPr/>
          <p:nvPr/>
        </p:nvSpPr>
        <p:spPr>
          <a:xfrm>
            <a:off x="4782425" y="3672825"/>
            <a:ext cx="1027500" cy="1145700"/>
          </a:xfrm>
          <a:prstGeom prst="ellipse">
            <a:avLst/>
          </a:prstGeom>
          <a:solidFill>
            <a:srgbClr val="57D1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1" name="Google Shape;4411;p226"/>
          <p:cNvSpPr/>
          <p:nvPr/>
        </p:nvSpPr>
        <p:spPr>
          <a:xfrm>
            <a:off x="4882700" y="4141500"/>
            <a:ext cx="822000" cy="677100"/>
          </a:xfrm>
          <a:prstGeom prst="ellipse">
            <a:avLst/>
          </a:prstGeom>
          <a:solidFill>
            <a:srgbClr val="96E5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226"/>
          <p:cNvSpPr txBox="1"/>
          <p:nvPr/>
        </p:nvSpPr>
        <p:spPr>
          <a:xfrm>
            <a:off x="4662100" y="3361775"/>
            <a:ext cx="1263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Domains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13" name="Google Shape;4413;p226"/>
          <p:cNvSpPr/>
          <p:nvPr/>
        </p:nvSpPr>
        <p:spPr>
          <a:xfrm>
            <a:off x="7299100" y="3334775"/>
            <a:ext cx="1263300" cy="14838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171450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226"/>
          <p:cNvSpPr/>
          <p:nvPr/>
        </p:nvSpPr>
        <p:spPr>
          <a:xfrm>
            <a:off x="7419425" y="3672825"/>
            <a:ext cx="1027500" cy="1145700"/>
          </a:xfrm>
          <a:prstGeom prst="ellipse">
            <a:avLst/>
          </a:prstGeom>
          <a:solidFill>
            <a:srgbClr val="57D1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5" name="Google Shape;4415;p226"/>
          <p:cNvSpPr/>
          <p:nvPr/>
        </p:nvSpPr>
        <p:spPr>
          <a:xfrm>
            <a:off x="7519700" y="4141500"/>
            <a:ext cx="822000" cy="677100"/>
          </a:xfrm>
          <a:prstGeom prst="ellipse">
            <a:avLst/>
          </a:prstGeom>
          <a:solidFill>
            <a:srgbClr val="96E5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226"/>
          <p:cNvSpPr txBox="1"/>
          <p:nvPr/>
        </p:nvSpPr>
        <p:spPr>
          <a:xfrm>
            <a:off x="7299100" y="3361775"/>
            <a:ext cx="1263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Domains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17" name="Google Shape;4417;p226"/>
          <p:cNvSpPr/>
          <p:nvPr/>
        </p:nvSpPr>
        <p:spPr>
          <a:xfrm>
            <a:off x="5980600" y="3334775"/>
            <a:ext cx="1263300" cy="14838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171450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226"/>
          <p:cNvSpPr/>
          <p:nvPr/>
        </p:nvSpPr>
        <p:spPr>
          <a:xfrm>
            <a:off x="6100925" y="3672825"/>
            <a:ext cx="1027500" cy="1145700"/>
          </a:xfrm>
          <a:prstGeom prst="ellipse">
            <a:avLst/>
          </a:prstGeom>
          <a:solidFill>
            <a:srgbClr val="57D1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226"/>
          <p:cNvSpPr/>
          <p:nvPr/>
        </p:nvSpPr>
        <p:spPr>
          <a:xfrm>
            <a:off x="6201200" y="4141500"/>
            <a:ext cx="822000" cy="677100"/>
          </a:xfrm>
          <a:prstGeom prst="ellipse">
            <a:avLst/>
          </a:prstGeom>
          <a:solidFill>
            <a:srgbClr val="96E5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0" name="Google Shape;4420;p226"/>
          <p:cNvSpPr txBox="1"/>
          <p:nvPr/>
        </p:nvSpPr>
        <p:spPr>
          <a:xfrm>
            <a:off x="5980600" y="3361775"/>
            <a:ext cx="1263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Domains</a:t>
            </a:r>
            <a:endParaRPr sz="1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1" name="Google Shape;4421;p226"/>
          <p:cNvSpPr/>
          <p:nvPr/>
        </p:nvSpPr>
        <p:spPr>
          <a:xfrm>
            <a:off x="872400" y="4213200"/>
            <a:ext cx="822000" cy="533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2" name="Google Shape;4422;p226"/>
          <p:cNvSpPr txBox="1"/>
          <p:nvPr/>
        </p:nvSpPr>
        <p:spPr>
          <a:xfrm>
            <a:off x="872400" y="4174425"/>
            <a:ext cx="822000" cy="1425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Roboto Medium"/>
                <a:ea typeface="Roboto Medium"/>
                <a:cs typeface="Roboto Medium"/>
                <a:sym typeface="Roboto Medium"/>
              </a:rPr>
              <a:t>Groups</a:t>
            </a:r>
            <a:endParaRPr sz="1050"/>
          </a:p>
        </p:txBody>
      </p:sp>
      <p:sp>
        <p:nvSpPr>
          <p:cNvPr id="4423" name="Google Shape;4423;p226"/>
          <p:cNvSpPr txBox="1"/>
          <p:nvPr/>
        </p:nvSpPr>
        <p:spPr>
          <a:xfrm>
            <a:off x="1970200" y="3870088"/>
            <a:ext cx="1263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OUs</a:t>
            </a:r>
            <a:endParaRPr sz="11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4" name="Google Shape;4424;p226"/>
          <p:cNvSpPr txBox="1"/>
          <p:nvPr/>
        </p:nvSpPr>
        <p:spPr>
          <a:xfrm>
            <a:off x="3316150" y="3870100"/>
            <a:ext cx="12360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OUs</a:t>
            </a:r>
            <a:endParaRPr sz="11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5" name="Google Shape;4425;p226"/>
          <p:cNvSpPr txBox="1"/>
          <p:nvPr/>
        </p:nvSpPr>
        <p:spPr>
          <a:xfrm>
            <a:off x="4648375" y="3870100"/>
            <a:ext cx="1263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OUs</a:t>
            </a:r>
            <a:endParaRPr sz="11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6" name="Google Shape;4426;p226"/>
          <p:cNvSpPr txBox="1"/>
          <p:nvPr/>
        </p:nvSpPr>
        <p:spPr>
          <a:xfrm>
            <a:off x="5980600" y="3870100"/>
            <a:ext cx="1263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OUs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7" name="Google Shape;4427;p226"/>
          <p:cNvSpPr txBox="1"/>
          <p:nvPr/>
        </p:nvSpPr>
        <p:spPr>
          <a:xfrm>
            <a:off x="7299100" y="3870100"/>
            <a:ext cx="1263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OUs</a:t>
            </a: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8" name="Google Shape;4428;p226"/>
          <p:cNvSpPr txBox="1"/>
          <p:nvPr/>
        </p:nvSpPr>
        <p:spPr>
          <a:xfrm>
            <a:off x="651700" y="3699275"/>
            <a:ext cx="12633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Organizational Units</a:t>
            </a:r>
            <a:endParaRPr sz="11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9" name="Google Shape;4429;p226"/>
          <p:cNvSpPr txBox="1"/>
          <p:nvPr/>
        </p:nvSpPr>
        <p:spPr>
          <a:xfrm>
            <a:off x="4671138" y="4265375"/>
            <a:ext cx="12633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Computers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30" name="Google Shape;4430;p226"/>
          <p:cNvSpPr txBox="1"/>
          <p:nvPr/>
        </p:nvSpPr>
        <p:spPr>
          <a:xfrm>
            <a:off x="5985125" y="4263450"/>
            <a:ext cx="12633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Computers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31" name="Google Shape;4431;p226"/>
          <p:cNvSpPr txBox="1"/>
          <p:nvPr/>
        </p:nvSpPr>
        <p:spPr>
          <a:xfrm>
            <a:off x="7308150" y="4265375"/>
            <a:ext cx="12633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Computers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D7E74"/>
                </a:solidFill>
                <a:latin typeface="Roboto Medium"/>
                <a:ea typeface="Roboto Medium"/>
                <a:cs typeface="Roboto Medium"/>
                <a:sym typeface="Roboto Medium"/>
              </a:rPr>
              <a:t>Users</a:t>
            </a:r>
            <a:endParaRPr sz="1000">
              <a:solidFill>
                <a:srgbClr val="1D7E7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6" name="Google Shape;4436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" y="857225"/>
            <a:ext cx="8452199" cy="35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7" name="Google Shape;4437;p2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438" name="Google Shape;4438;p2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Authentication</a:t>
            </a:r>
            <a:endParaRPr/>
          </a:p>
        </p:txBody>
      </p:sp>
      <p:sp>
        <p:nvSpPr>
          <p:cNvPr id="4439" name="Google Shape;4439;p2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 uses the following authentication protocols:</a:t>
            </a:r>
            <a:endParaRPr/>
          </a:p>
        </p:txBody>
      </p:sp>
      <p:sp>
        <p:nvSpPr>
          <p:cNvPr id="4440" name="Google Shape;4440;p227"/>
          <p:cNvSpPr/>
          <p:nvPr/>
        </p:nvSpPr>
        <p:spPr>
          <a:xfrm>
            <a:off x="-12300" y="4300800"/>
            <a:ext cx="9168600" cy="846900"/>
          </a:xfrm>
          <a:prstGeom prst="rect">
            <a:avLst/>
          </a:prstGeom>
          <a:solidFill>
            <a:srgbClr val="FAC8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1" name="Google Shape;4441;p227"/>
          <p:cNvSpPr txBox="1"/>
          <p:nvPr/>
        </p:nvSpPr>
        <p:spPr>
          <a:xfrm>
            <a:off x="-12300" y="4457400"/>
            <a:ext cx="9144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We’ll learn more about protocols in our Networking units, and will</a:t>
            </a:r>
            <a:endParaRPr sz="1800" i="1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discuss these specific protocols during our Pentesting units.</a:t>
            </a:r>
            <a:endParaRPr sz="1800" i="1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42" name="Google Shape;4442;p227"/>
          <p:cNvSpPr txBox="1"/>
          <p:nvPr/>
        </p:nvSpPr>
        <p:spPr>
          <a:xfrm>
            <a:off x="1183100" y="1242200"/>
            <a:ext cx="1764300" cy="28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LDAP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(Lightweight Directory Access Protocol)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 standardized protocol for adding, deleting, and editing objects. If Active Directory is a journal of information, LDAP is the pencil and eraser.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3" name="Google Shape;4443;p227"/>
          <p:cNvSpPr txBox="1"/>
          <p:nvPr/>
        </p:nvSpPr>
        <p:spPr>
          <a:xfrm>
            <a:off x="3747024" y="1242200"/>
            <a:ext cx="1791300" cy="25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Kerberos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 ticket-based authentication protocol, now the default authentication protocol for Windows Server domains. Provides direct encrypted sessions between users and networked resources. 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4" name="Google Shape;4444;p227"/>
          <p:cNvSpPr txBox="1"/>
          <p:nvPr/>
        </p:nvSpPr>
        <p:spPr>
          <a:xfrm>
            <a:off x="6310949" y="1242200"/>
            <a:ext cx="1791300" cy="25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NTLM </a:t>
            </a: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 Technology LAN Manager)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an authentication protocol that has become outdated because of pass the hash attacks.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p2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Kerberos Overview</a:t>
            </a:r>
            <a:endParaRPr/>
          </a:p>
        </p:txBody>
      </p:sp>
      <p:sp>
        <p:nvSpPr>
          <p:cNvPr id="4450" name="Google Shape;4450;p2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 is attempting to access a networked file server:</a:t>
            </a:r>
            <a:endParaRPr/>
          </a:p>
        </p:txBody>
      </p:sp>
      <p:sp>
        <p:nvSpPr>
          <p:cNvPr id="4451" name="Google Shape;4451;p2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452" name="Google Shape;4452;p2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3" name="Google Shape;4453;p228"/>
          <p:cNvPicPr preferRelativeResize="0"/>
          <p:nvPr/>
        </p:nvPicPr>
        <p:blipFill rotWithShape="1">
          <a:blip r:embed="rId3">
            <a:alphaModFix/>
          </a:blip>
          <a:srcRect l="-970" r="970"/>
          <a:stretch/>
        </p:blipFill>
        <p:spPr>
          <a:xfrm>
            <a:off x="-294850" y="1100425"/>
            <a:ext cx="7196552" cy="3764312"/>
          </a:xfrm>
          <a:prstGeom prst="rect">
            <a:avLst/>
          </a:prstGeom>
          <a:noFill/>
          <a:ln>
            <a:noFill/>
          </a:ln>
        </p:spPr>
      </p:pic>
      <p:sp>
        <p:nvSpPr>
          <p:cNvPr id="4454" name="Google Shape;4454;p228"/>
          <p:cNvSpPr txBox="1"/>
          <p:nvPr/>
        </p:nvSpPr>
        <p:spPr>
          <a:xfrm>
            <a:off x="494825" y="1601850"/>
            <a:ext cx="1686000" cy="30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Bob’s Windows 10 machine sends a request to authenticate the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Key Distribution Center (KDC)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seeking a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Ticket Granting Ticket (TGT)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KDC has a database of valid credentials, an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Authentication Server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and a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Ticket Granting Server.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5" name="Google Shape;4455;p228"/>
          <p:cNvSpPr txBox="1"/>
          <p:nvPr/>
        </p:nvSpPr>
        <p:spPr>
          <a:xfrm>
            <a:off x="2676375" y="1521225"/>
            <a:ext cx="1686000" cy="30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Once his credentials are verified, Bob receives a TGT that allows him to request access to resources.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That TGT is cached and permits him to request more tickets for the current domain session.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6" name="Google Shape;4456;p228"/>
          <p:cNvSpPr txBox="1"/>
          <p:nvPr/>
        </p:nvSpPr>
        <p:spPr>
          <a:xfrm>
            <a:off x="4857949" y="1521225"/>
            <a:ext cx="1686000" cy="30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When Bob attempts to access the file server, he sends the Ticket Granting Ticket to the Ticket Granting Server, requesting access to the file server.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57" name="Google Shape;4457;p228"/>
          <p:cNvPicPr preferRelativeResize="0"/>
          <p:nvPr/>
        </p:nvPicPr>
        <p:blipFill rotWithShape="1">
          <a:blip r:embed="rId3">
            <a:alphaModFix/>
          </a:blip>
          <a:srcRect l="34851" r="34739"/>
          <a:stretch/>
        </p:blipFill>
        <p:spPr>
          <a:xfrm>
            <a:off x="6681350" y="1040775"/>
            <a:ext cx="2188324" cy="376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8" name="Google Shape;4458;p228"/>
          <p:cNvSpPr txBox="1"/>
          <p:nvPr/>
        </p:nvSpPr>
        <p:spPr>
          <a:xfrm>
            <a:off x="7039474" y="1478400"/>
            <a:ext cx="1686000" cy="30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Key Distribution Center checks if the file server exists and if the TGT is valid. If it is, the KDC sends Bob an encrypted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service ticket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containing info he authenticated earlier, and a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session key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Bob is then sent the encrypted service ticket and a copy of the session key.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9" name="Google Shape;4459;p228"/>
          <p:cNvSpPr/>
          <p:nvPr/>
        </p:nvSpPr>
        <p:spPr>
          <a:xfrm>
            <a:off x="-65350" y="1764550"/>
            <a:ext cx="533700" cy="5337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1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60" name="Google Shape;4460;p228"/>
          <p:cNvSpPr/>
          <p:nvPr/>
        </p:nvSpPr>
        <p:spPr>
          <a:xfrm>
            <a:off x="2129450" y="1764550"/>
            <a:ext cx="533700" cy="533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2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61" name="Google Shape;4461;p228"/>
          <p:cNvSpPr/>
          <p:nvPr/>
        </p:nvSpPr>
        <p:spPr>
          <a:xfrm>
            <a:off x="4324250" y="1764550"/>
            <a:ext cx="533700" cy="533700"/>
          </a:xfrm>
          <a:prstGeom prst="ellipse">
            <a:avLst/>
          </a:prstGeom>
          <a:solidFill>
            <a:srgbClr val="1D7E7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3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62" name="Google Shape;4462;p228"/>
          <p:cNvSpPr/>
          <p:nvPr/>
        </p:nvSpPr>
        <p:spPr>
          <a:xfrm>
            <a:off x="6519050" y="1699475"/>
            <a:ext cx="533700" cy="533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4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7" name="Google Shape;4467;p2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Kerberos Overview</a:t>
            </a:r>
            <a:endParaRPr/>
          </a:p>
        </p:txBody>
      </p:sp>
      <p:sp>
        <p:nvSpPr>
          <p:cNvPr id="4468" name="Google Shape;4468;p2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 is attempting to access a networked file server:</a:t>
            </a:r>
            <a:endParaRPr/>
          </a:p>
        </p:txBody>
      </p:sp>
      <p:sp>
        <p:nvSpPr>
          <p:cNvPr id="4469" name="Google Shape;4469;p2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470" name="Google Shape;4470;p2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71" name="Google Shape;4471;p229"/>
          <p:cNvPicPr preferRelativeResize="0"/>
          <p:nvPr/>
        </p:nvPicPr>
        <p:blipFill rotWithShape="1">
          <a:blip r:embed="rId3">
            <a:alphaModFix/>
          </a:blip>
          <a:srcRect l="-970" r="970"/>
          <a:stretch/>
        </p:blipFill>
        <p:spPr>
          <a:xfrm>
            <a:off x="664075" y="1096550"/>
            <a:ext cx="7196552" cy="3764312"/>
          </a:xfrm>
          <a:prstGeom prst="rect">
            <a:avLst/>
          </a:prstGeom>
          <a:noFill/>
          <a:ln>
            <a:noFill/>
          </a:ln>
        </p:spPr>
      </p:pic>
      <p:sp>
        <p:nvSpPr>
          <p:cNvPr id="4472" name="Google Shape;4472;p229"/>
          <p:cNvSpPr txBox="1"/>
          <p:nvPr/>
        </p:nvSpPr>
        <p:spPr>
          <a:xfrm>
            <a:off x="1452975" y="1597975"/>
            <a:ext cx="1686900" cy="30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Bob then uses the session key to encrypt a new message containing his current information and send that, along with the service ticket, to the file server.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3" name="Google Shape;4473;p229"/>
          <p:cNvSpPr txBox="1"/>
          <p:nvPr/>
        </p:nvSpPr>
        <p:spPr>
          <a:xfrm>
            <a:off x="3603500" y="1597975"/>
            <a:ext cx="1755300" cy="29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file server then decrypts the service ticket containing the session key, and uses that session key to decrypt the message from Bob that contains his current information.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4" name="Google Shape;4474;p229"/>
          <p:cNvSpPr txBox="1"/>
          <p:nvPr/>
        </p:nvSpPr>
        <p:spPr>
          <a:xfrm>
            <a:off x="5815950" y="1598050"/>
            <a:ext cx="1686900" cy="29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Finally, the file server uses the session key to encrypt a new message to be sent to Bob containing information about the file server.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If Bob’s existing copy of the session key properly decrypts the message, the file server is verified.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5" name="Google Shape;4475;p229"/>
          <p:cNvSpPr/>
          <p:nvPr/>
        </p:nvSpPr>
        <p:spPr>
          <a:xfrm>
            <a:off x="919275" y="1773100"/>
            <a:ext cx="533700" cy="5337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5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76" name="Google Shape;4476;p229"/>
          <p:cNvSpPr/>
          <p:nvPr/>
        </p:nvSpPr>
        <p:spPr>
          <a:xfrm>
            <a:off x="3096950" y="1773100"/>
            <a:ext cx="533700" cy="5337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6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477" name="Google Shape;4477;p229"/>
          <p:cNvSpPr/>
          <p:nvPr/>
        </p:nvSpPr>
        <p:spPr>
          <a:xfrm>
            <a:off x="5274625" y="1773100"/>
            <a:ext cx="533700" cy="533700"/>
          </a:xfrm>
          <a:prstGeom prst="ellipse">
            <a:avLst/>
          </a:prstGeom>
          <a:solidFill>
            <a:srgbClr val="1D7E7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7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p23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OUs, Users and Groups</a:t>
            </a:r>
            <a:endParaRPr/>
          </a:p>
        </p:txBody>
      </p:sp>
      <p:sp>
        <p:nvSpPr>
          <p:cNvPr id="4483" name="Google Shape;4483;p2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484" name="Google Shape;4484;p23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485" name="Google Shape;4485;p23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2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102" name="Google Shape;4102;p213"/>
          <p:cNvSpPr txBox="1"/>
          <p:nvPr/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Class Objectives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03" name="Google Shape;4103;p213"/>
          <p:cNvSpPr txBox="1"/>
          <p:nvPr/>
        </p:nvSpPr>
        <p:spPr>
          <a:xfrm>
            <a:off x="0" y="604700"/>
            <a:ext cx="91440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By the end of today’s class, you will be able to: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4" name="Google Shape;4104;p213"/>
          <p:cNvSpPr/>
          <p:nvPr/>
        </p:nvSpPr>
        <p:spPr>
          <a:xfrm>
            <a:off x="1415750" y="1324720"/>
            <a:ext cx="7517100" cy="927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 up an Active Directory server as a domain controller and join a Windows host to it.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5" name="Google Shape;4105;p21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92950" y="1430075"/>
            <a:ext cx="785550" cy="7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6" name="Google Shape;4106;p213"/>
          <p:cNvSpPr/>
          <p:nvPr/>
        </p:nvSpPr>
        <p:spPr>
          <a:xfrm>
            <a:off x="1415750" y="2535545"/>
            <a:ext cx="7517100" cy="927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Create domain organizational units, users, and groups.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7" name="Google Shape;4107;p21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92950" y="2640900"/>
            <a:ext cx="785550" cy="7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8" name="Google Shape;4108;p213"/>
          <p:cNvSpPr/>
          <p:nvPr/>
        </p:nvSpPr>
        <p:spPr>
          <a:xfrm>
            <a:off x="1415750" y="3746370"/>
            <a:ext cx="7517100" cy="9270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 up Group Policy Objects.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9" name="Google Shape;4109;p213"/>
          <p:cNvPicPr preferRelativeResize="0"/>
          <p:nvPr/>
        </p:nvPicPr>
        <p:blipFill rotWithShape="1">
          <a:blip r:embed="rId3">
            <a:alphaModFix/>
          </a:blip>
          <a:srcRect t="1774" b="1765"/>
          <a:stretch/>
        </p:blipFill>
        <p:spPr>
          <a:xfrm>
            <a:off x="492950" y="3851725"/>
            <a:ext cx="785550" cy="7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0" name="Google Shape;4490;p231"/>
          <p:cNvPicPr preferRelativeResize="0"/>
          <p:nvPr/>
        </p:nvPicPr>
        <p:blipFill rotWithShape="1">
          <a:blip r:embed="rId3">
            <a:alphaModFix/>
          </a:blip>
          <a:srcRect l="606" t="18872" r="3193" b="4563"/>
          <a:stretch/>
        </p:blipFill>
        <p:spPr>
          <a:xfrm>
            <a:off x="175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491" name="Google Shape;4491;p231"/>
          <p:cNvSpPr/>
          <p:nvPr/>
        </p:nvSpPr>
        <p:spPr>
          <a:xfrm>
            <a:off x="-12300" y="0"/>
            <a:ext cx="5226000" cy="5143500"/>
          </a:xfrm>
          <a:prstGeom prst="rect">
            <a:avLst/>
          </a:prstGeom>
          <a:solidFill>
            <a:srgbClr val="363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2" name="Google Shape;4492;p2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Creating OUs, Users and Groups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93" name="Google Shape;4493;p2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504400" cy="894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Now that we’ve introduced Active Directory domain controller, we’ll assign organizational units and groups.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94" name="Google Shape;4494;p2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495" name="Google Shape;4495;p231"/>
          <p:cNvSpPr txBox="1">
            <a:spLocks noGrp="1"/>
          </p:cNvSpPr>
          <p:nvPr>
            <p:ph type="body" idx="3"/>
          </p:nvPr>
        </p:nvSpPr>
        <p:spPr>
          <a:xfrm>
            <a:off x="175" y="1778650"/>
            <a:ext cx="5574300" cy="27711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</a:rPr>
              <a:t>Organizational units (OUs)</a:t>
            </a:r>
            <a:r>
              <a:rPr lang="en" sz="1800">
                <a:solidFill>
                  <a:srgbClr val="FFFFFF"/>
                </a:solidFill>
              </a:rPr>
              <a:t> are logical groupings of an organization’s assets and accounts. </a:t>
            </a:r>
            <a:endParaRPr sz="1800">
              <a:solidFill>
                <a:srgbClr val="FFFFFF"/>
              </a:solidFill>
            </a:endParaRPr>
          </a:p>
          <a:p>
            <a:pPr marL="320040" lvl="0" indent="-1930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AD1DC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FFFFFF"/>
                </a:solidFill>
              </a:rPr>
              <a:t>For example, all of the computers in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the sales department of our company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should be grouped together in an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organizational unit, which might be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called </a:t>
            </a:r>
            <a:r>
              <a:rPr lang="en" sz="1700" b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GC Users</a:t>
            </a:r>
            <a:r>
              <a:rPr lang="en" sz="1700">
                <a:solidFill>
                  <a:srgbClr val="FFFFFF"/>
                </a:solidFill>
              </a:rPr>
              <a:t> </a:t>
            </a:r>
            <a:r>
              <a:rPr lang="en" sz="1700" b="1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&gt; Sales</a:t>
            </a:r>
            <a:r>
              <a:rPr lang="en" sz="1600">
                <a:solidFill>
                  <a:srgbClr val="FFFFFF"/>
                </a:solidFill>
              </a:rPr>
              <a:t>.</a:t>
            </a:r>
            <a:endParaRPr sz="1600">
              <a:solidFill>
                <a:srgbClr val="FFFFFF"/>
              </a:solidFill>
            </a:endParaRPr>
          </a:p>
          <a:p>
            <a:pPr marL="320040" lvl="0" indent="-19304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EAD1DC"/>
              </a:buClr>
              <a:buSzPts val="1600"/>
              <a:buFont typeface="Courier New"/>
              <a:buChar char="●"/>
            </a:pPr>
            <a:r>
              <a:rPr lang="en" sz="1600">
                <a:solidFill>
                  <a:srgbClr val="FFFFFF"/>
                </a:solidFill>
              </a:rPr>
              <a:t>All of these computers would have the 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same policies, set by the group policies.</a:t>
            </a:r>
            <a:endParaRPr sz="1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96" name="Google Shape;4496;p231"/>
          <p:cNvCxnSpPr/>
          <p:nvPr/>
        </p:nvCxnSpPr>
        <p:spPr>
          <a:xfrm>
            <a:off x="274375" y="640080"/>
            <a:ext cx="4628400" cy="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1" name="Google Shape;4501;p2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Creating OUs, Users and Groups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2" name="Google Shape;4502;p2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following demo, we will:</a:t>
            </a:r>
            <a:endParaRPr/>
          </a:p>
        </p:txBody>
      </p:sp>
      <p:sp>
        <p:nvSpPr>
          <p:cNvPr id="4503" name="Google Shape;4503;p2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504" name="Google Shape;4504;p2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5" name="Google Shape;4505;p23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domain organizational unit called GC Users.</a:t>
            </a:r>
            <a:endParaRPr/>
          </a:p>
        </p:txBody>
      </p:sp>
      <p:sp>
        <p:nvSpPr>
          <p:cNvPr id="4506" name="Google Shape;4506;p23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sub-OU called Marketing.</a:t>
            </a:r>
            <a:endParaRPr/>
          </a:p>
        </p:txBody>
      </p:sp>
      <p:sp>
        <p:nvSpPr>
          <p:cNvPr id="4507" name="Google Shape;4507;p23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user, Caroline, under the GC Users &gt; Marketing OU.</a:t>
            </a:r>
            <a:endParaRPr/>
          </a:p>
        </p:txBody>
      </p:sp>
      <p:sp>
        <p:nvSpPr>
          <p:cNvPr id="4508" name="Google Shape;4508;p23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group, Marketing, under the GC Users &gt; Marketing OU.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2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514" name="Google Shape;4514;p23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Organizational Units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9" name="Google Shape;4519;p23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4520" name="Google Shape;4520;p2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521" name="Google Shape;4521;p23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Domain OUs, Users, and Groups </a:t>
            </a:r>
            <a:endParaRPr>
              <a:solidFill>
                <a:srgbClr val="24292E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For this activity, you will set up users, groups,</a:t>
            </a:r>
            <a:br>
              <a:rPr lang="en" sz="20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and organizational units for your recently </a:t>
            </a:r>
            <a:br>
              <a:rPr lang="en" sz="20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solidFill>
                  <a:srgbClr val="24292E"/>
                </a:solidFill>
                <a:latin typeface="Roboto Light"/>
                <a:ea typeface="Roboto Light"/>
                <a:cs typeface="Roboto Light"/>
                <a:sym typeface="Roboto Light"/>
              </a:rPr>
              <a:t>created domain. 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" name="Google Shape;4526;p2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527" name="Google Shape;4527;p23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p214"/>
          <p:cNvSpPr/>
          <p:nvPr/>
        </p:nvSpPr>
        <p:spPr>
          <a:xfrm>
            <a:off x="0" y="-900"/>
            <a:ext cx="9144000" cy="5143500"/>
          </a:xfrm>
          <a:prstGeom prst="rect">
            <a:avLst/>
          </a:prstGeom>
          <a:solidFill>
            <a:srgbClr val="090D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5" name="Google Shape;4115;p21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116" name="Google Shape;4116;p214"/>
          <p:cNvPicPr preferRelativeResize="0"/>
          <p:nvPr/>
        </p:nvPicPr>
        <p:blipFill rotWithShape="1">
          <a:blip r:embed="rId3">
            <a:alphaModFix/>
          </a:blip>
          <a:srcRect t="38824" b="13314"/>
          <a:stretch/>
        </p:blipFill>
        <p:spPr>
          <a:xfrm>
            <a:off x="0" y="1861275"/>
            <a:ext cx="9144000" cy="32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7" name="Google Shape;4117;p214"/>
          <p:cNvSpPr txBox="1">
            <a:spLocks noGrp="1"/>
          </p:cNvSpPr>
          <p:nvPr>
            <p:ph type="title"/>
          </p:nvPr>
        </p:nvSpPr>
        <p:spPr>
          <a:xfrm>
            <a:off x="211750" y="290200"/>
            <a:ext cx="8595300" cy="21978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7D1D1"/>
                </a:solidFill>
                <a:latin typeface="Roboto Light"/>
                <a:ea typeface="Roboto Light"/>
                <a:cs typeface="Roboto Light"/>
                <a:sym typeface="Roboto Light"/>
              </a:rPr>
              <a:t>Today, we’re going to learn manage the central databasing system for enterprise-scale </a:t>
            </a:r>
            <a:endParaRPr sz="2800">
              <a:solidFill>
                <a:srgbClr val="57D1D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57D1D1"/>
                </a:solidFill>
                <a:latin typeface="Roboto Light"/>
                <a:ea typeface="Roboto Light"/>
                <a:cs typeface="Roboto Light"/>
                <a:sym typeface="Roboto Light"/>
              </a:rPr>
              <a:t>Windows environments: </a:t>
            </a:r>
            <a:b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800">
                <a:solidFill>
                  <a:srgbClr val="FFFFFF"/>
                </a:solidFill>
              </a:rPr>
              <a:t>Active Directory Domain Services (AD)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4118" name="Google Shape;4118;p214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Google Shape;4123;p2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4" name="Google Shape;4124;p215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125" name="Google Shape;4125;p215"/>
          <p:cNvSpPr/>
          <p:nvPr/>
        </p:nvSpPr>
        <p:spPr>
          <a:xfrm>
            <a:off x="-16300" y="-21050"/>
            <a:ext cx="4645800" cy="5143500"/>
          </a:xfrm>
          <a:prstGeom prst="rect">
            <a:avLst/>
          </a:prstGeom>
          <a:solidFill>
            <a:srgbClr val="5F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6" name="Google Shape;4126;p215"/>
          <p:cNvSpPr txBox="1">
            <a:spLocks noGrp="1"/>
          </p:cNvSpPr>
          <p:nvPr>
            <p:ph type="title"/>
          </p:nvPr>
        </p:nvSpPr>
        <p:spPr>
          <a:xfrm>
            <a:off x="0" y="264175"/>
            <a:ext cx="5093100" cy="39582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Active Directory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27" name="Google Shape;4127;p215"/>
          <p:cNvSpPr txBox="1">
            <a:spLocks noGrp="1"/>
          </p:cNvSpPr>
          <p:nvPr>
            <p:ph type="subTitle" idx="1"/>
          </p:nvPr>
        </p:nvSpPr>
        <p:spPr>
          <a:xfrm>
            <a:off x="-58900" y="1182400"/>
            <a:ext cx="4956900" cy="3638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Active Directory is the central databasing and management system for enterprise-scale Windows environments.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Having a strong understanding of Active Directory is crucial for anyone working in Windows-based system administration and security.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rgbClr val="FFFFFF"/>
              </a:solidFill>
            </a:endParaRPr>
          </a:p>
        </p:txBody>
      </p:sp>
      <p:cxnSp>
        <p:nvCxnSpPr>
          <p:cNvPr id="4128" name="Google Shape;4128;p215"/>
          <p:cNvCxnSpPr/>
          <p:nvPr/>
        </p:nvCxnSpPr>
        <p:spPr>
          <a:xfrm>
            <a:off x="256800" y="996100"/>
            <a:ext cx="3910500" cy="0"/>
          </a:xfrm>
          <a:prstGeom prst="straightConnector1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29" name="Google Shape;4129;p215"/>
          <p:cNvPicPr preferRelativeResize="0"/>
          <p:nvPr/>
        </p:nvPicPr>
        <p:blipFill rotWithShape="1">
          <a:blip r:embed="rId3">
            <a:alphaModFix/>
          </a:blip>
          <a:srcRect r="11190"/>
          <a:stretch/>
        </p:blipFill>
        <p:spPr>
          <a:xfrm>
            <a:off x="4279375" y="1714525"/>
            <a:ext cx="4864626" cy="34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4" name="Google Shape;4134;p2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5" name="Google Shape;4135;p216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136" name="Google Shape;4136;p216"/>
          <p:cNvSpPr/>
          <p:nvPr/>
        </p:nvSpPr>
        <p:spPr>
          <a:xfrm>
            <a:off x="-16300" y="-21050"/>
            <a:ext cx="4645800" cy="5143500"/>
          </a:xfrm>
          <a:prstGeom prst="rect">
            <a:avLst/>
          </a:prstGeom>
          <a:solidFill>
            <a:srgbClr val="5F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7" name="Google Shape;4137;p216"/>
          <p:cNvSpPr txBox="1">
            <a:spLocks noGrp="1"/>
          </p:cNvSpPr>
          <p:nvPr>
            <p:ph type="title"/>
          </p:nvPr>
        </p:nvSpPr>
        <p:spPr>
          <a:xfrm>
            <a:off x="0" y="264175"/>
            <a:ext cx="5093100" cy="39582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Active Directory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38" name="Google Shape;4138;p216"/>
          <p:cNvSpPr txBox="1">
            <a:spLocks noGrp="1"/>
          </p:cNvSpPr>
          <p:nvPr>
            <p:ph type="subTitle" idx="1"/>
          </p:nvPr>
        </p:nvSpPr>
        <p:spPr>
          <a:xfrm>
            <a:off x="-58900" y="1182400"/>
            <a:ext cx="4956900" cy="3638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Security analysts, threat hunters, forensics experts, and incidence responders will all likely be required to know some Active Directory to be effective within their own organization or a client's.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Experts in penetration testing, threat intelligence, and malware reverse engineering will need to understand and leverage vulnerabilities to execute exploits in poorly implemented AD configurations.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FFFFFF"/>
              </a:solidFill>
            </a:endParaRPr>
          </a:p>
        </p:txBody>
      </p:sp>
      <p:cxnSp>
        <p:nvCxnSpPr>
          <p:cNvPr id="4139" name="Google Shape;4139;p216"/>
          <p:cNvCxnSpPr/>
          <p:nvPr/>
        </p:nvCxnSpPr>
        <p:spPr>
          <a:xfrm>
            <a:off x="256800" y="996100"/>
            <a:ext cx="3910500" cy="0"/>
          </a:xfrm>
          <a:prstGeom prst="straightConnector1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40" name="Google Shape;4140;p216"/>
          <p:cNvPicPr preferRelativeResize="0"/>
          <p:nvPr/>
        </p:nvPicPr>
        <p:blipFill rotWithShape="1">
          <a:blip r:embed="rId3">
            <a:alphaModFix/>
          </a:blip>
          <a:srcRect r="11190"/>
          <a:stretch/>
        </p:blipFill>
        <p:spPr>
          <a:xfrm>
            <a:off x="4279375" y="1714525"/>
            <a:ext cx="4864626" cy="34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Google Shape;4145;p2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6" name="Google Shape;4146;p21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7" name="Google Shape;4147;p217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86076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Before we can get started with Active Directory, we'll want to understand how it is set up and configured within our Windows Azure Lab environment.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If you have not already, take this time to log into your Windows RDP Host machine.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Then, start up and log into the nested virtual machines.</a:t>
            </a:r>
            <a:endParaRPr sz="18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4148" name="Google Shape;4148;p217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149" name="Google Shape;4149;p2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1040700"/>
          </a:xfrm>
          <a:prstGeom prst="rect">
            <a:avLst/>
          </a:prstGeom>
          <a:solidFill>
            <a:srgbClr val="0B5394"/>
          </a:solidFill>
        </p:spPr>
        <p:txBody>
          <a:bodyPr spcFirstLastPara="1" wrap="square" lIns="457200" tIns="182875" rIns="2743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</a:rPr>
              <a:t>Accessing the Lab</a:t>
            </a:r>
            <a:endParaRPr sz="3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p2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5" name="Google Shape;4155;p2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6" name="Google Shape;4156;p21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86076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Within our Windows RDP Host machine we have two nested Hyper-V virtual machines: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Windows 10 virtual machine that has Windows 10 installed on it, just like our Windows RDP Host machine.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Windows Server virtual machine that has the Windows Server 2019 operating system installed.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4157" name="Google Shape;4157;p218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158" name="Google Shape;4158;p2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1040700"/>
          </a:xfrm>
          <a:prstGeom prst="rect">
            <a:avLst/>
          </a:prstGeom>
          <a:solidFill>
            <a:srgbClr val="0B5394"/>
          </a:solidFill>
        </p:spPr>
        <p:txBody>
          <a:bodyPr spcFirstLastPara="1" wrap="square" lIns="457200" tIns="182875" rIns="2743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</a:rPr>
              <a:t>The Machines</a:t>
            </a:r>
            <a:endParaRPr sz="3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p2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4" name="Google Shape;4164;p2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5" name="Google Shape;4165;p219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8607600" cy="36222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Your Windows Azure Labs have been already set up with Active Directory Domain Services installed and configured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Windows Server machine has Active Directory set up on it with the domain, GoodCorp.net. This will be the domain that we will be managing. </a:t>
            </a:r>
            <a:br>
              <a:rPr lang="en" sz="1800"/>
            </a:br>
            <a:endParaRPr sz="9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We'll be using Active Directory to set up what are known as group policies on the Windows 10 machine.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Windows Server machine is providing DNS for the Windows 10 machine.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4166" name="Google Shape;4166;p219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167" name="Google Shape;4167;p2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1040700"/>
          </a:xfrm>
          <a:prstGeom prst="rect">
            <a:avLst/>
          </a:prstGeom>
          <a:solidFill>
            <a:srgbClr val="0B5394"/>
          </a:solidFill>
        </p:spPr>
        <p:txBody>
          <a:bodyPr spcFirstLastPara="1" wrap="square" lIns="457200" tIns="182875" rIns="2743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3F3F3"/>
                </a:solidFill>
              </a:rPr>
              <a:t>The Connectivity</a:t>
            </a:r>
            <a:endParaRPr sz="3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p22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Active Directory?</a:t>
            </a:r>
            <a:endParaRPr/>
          </a:p>
        </p:txBody>
      </p:sp>
      <p:sp>
        <p:nvSpPr>
          <p:cNvPr id="4173" name="Google Shape;4173;p220"/>
          <p:cNvSpPr txBox="1">
            <a:spLocks noGrp="1"/>
          </p:cNvSpPr>
          <p:nvPr>
            <p:ph type="sldNum" idx="12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174" name="Google Shape;4174;p2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59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1621</Words>
  <Application>Microsoft Office PowerPoint</Application>
  <PresentationFormat>On-screen Show (16:9)</PresentationFormat>
  <Paragraphs>229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Roboto Light</vt:lpstr>
      <vt:lpstr>Roboto</vt:lpstr>
      <vt:lpstr>Roboto Thin</vt:lpstr>
      <vt:lpstr>Courier New</vt:lpstr>
      <vt:lpstr>Inconsolata</vt:lpstr>
      <vt:lpstr>Arial</vt:lpstr>
      <vt:lpstr>Roboto Medium</vt:lpstr>
      <vt:lpstr>Calibri</vt:lpstr>
      <vt:lpstr>Simple Light</vt:lpstr>
      <vt:lpstr>Simple Light</vt:lpstr>
      <vt:lpstr>Title Slide</vt:lpstr>
      <vt:lpstr>Active Directory  Domain Services</vt:lpstr>
      <vt:lpstr>PowerPoint Presentation</vt:lpstr>
      <vt:lpstr>Today, we’re going to learn manage the central databasing system for enterprise-scale  Windows environments:  Active Directory Domain Services (AD)</vt:lpstr>
      <vt:lpstr>Active Directory</vt:lpstr>
      <vt:lpstr>Active Directory</vt:lpstr>
      <vt:lpstr>Accessing the Lab</vt:lpstr>
      <vt:lpstr>The Machines</vt:lpstr>
      <vt:lpstr>The Connectivity</vt:lpstr>
      <vt:lpstr>What is Active Directory?</vt:lpstr>
      <vt:lpstr>What is AD?</vt:lpstr>
      <vt:lpstr>What is AD?</vt:lpstr>
      <vt:lpstr>What is AD?</vt:lpstr>
      <vt:lpstr>What Exactly is AD?</vt:lpstr>
      <vt:lpstr>What Exactly is AD?</vt:lpstr>
      <vt:lpstr>AD Architecture</vt:lpstr>
      <vt:lpstr>AD Authentication</vt:lpstr>
      <vt:lpstr>Kerberos Overview</vt:lpstr>
      <vt:lpstr>Kerberos Overview</vt:lpstr>
      <vt:lpstr>Creating OUs, Users and Groups</vt:lpstr>
      <vt:lpstr>Creating OUs, Users and Groups</vt:lpstr>
      <vt:lpstr>Creating OUs, Users and Groups  </vt:lpstr>
      <vt:lpstr>Creating Organizational Units</vt:lpstr>
      <vt:lpstr>20 Minutes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Directory  Domain Services</dc:title>
  <cp:lastModifiedBy>Dan Schmidt</cp:lastModifiedBy>
  <cp:revision>1</cp:revision>
  <dcterms:modified xsi:type="dcterms:W3CDTF">2021-01-28T01:37:50Z</dcterms:modified>
</cp:coreProperties>
</file>